
<file path=[Content_Types].xml><?xml version="1.0" encoding="utf-8"?>
<Types xmlns="http://schemas.openxmlformats.org/package/2006/content-types">
  <Default Extension="rels" ContentType="application/vnd.openxmlformats-package.relationships+xml"/>
  <Default Extension="fntdata" ContentType="application/x-fontdata"/>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entation.xml" ContentType="application/vnd.openxmlformats-officedocument.presentationml.presentation.main+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slideLayouts/slideLayout11.xml" ContentType="application/vnd.openxmlformats-officedocument.presentationml.slideLayou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18.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80" r:id="rId14"/>
    <p:sldId id="281"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Lst>
  <p:sldSz cx="9144000" cy="5143500" type="screen16x9"/>
  <p:notesSz cx="6858000" cy="9144000"/>
  <p:embeddedFontLst>
    <p:embeddedFont>
      <p:font typeface="Amatic SC" panose="00000500000000000000" pitchFamily="2" charset="-79"/>
      <p:regular r:id="rId29"/>
      <p:bold r:id="rId30"/>
    </p:embeddedFont>
    <p:embeddedFont>
      <p:font typeface="Calibri" panose="020F0502020204030204" pitchFamily="34" charset="0"/>
      <p:regular r:id="rId31"/>
      <p:bold r:id="rId32"/>
      <p:italic r:id="rId33"/>
      <p:boldItalic r:id="rId34"/>
    </p:embeddedFont>
    <p:embeddedFont>
      <p:font typeface="Oswald" panose="00000500000000000000" pitchFamily="2" charset="0"/>
      <p:regular r:id="rId35"/>
      <p:bold r:id="rId36"/>
    </p:embeddedFont>
    <p:embeddedFont>
      <p:font typeface="Roboto" panose="02000000000000000000" pitchFamily="2" charset="0"/>
      <p:regular r:id="rId37"/>
      <p:bold r:id="rId38"/>
      <p:italic r:id="rId39"/>
      <p:boldItalic r:id="rId40"/>
    </p:embeddedFont>
    <p:embeddedFont>
      <p:font typeface="Source Code Pro" panose="020B0509030403020204" pitchFamily="49" charset="0"/>
      <p:regular r:id="rId41"/>
      <p:bold r:id="rId42"/>
      <p:italic r:id="rId43"/>
      <p:boldItalic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8095" autoAdjust="0"/>
  </p:normalViewPr>
  <p:slideViewPr>
    <p:cSldViewPr snapToGrid="0">
      <p:cViewPr varScale="1">
        <p:scale>
          <a:sx n="51" d="100"/>
          <a:sy n="51" d="100"/>
        </p:scale>
        <p:origin x="144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1.fntdata"/><Relationship Id="rId21" Type="http://schemas.openxmlformats.org/officeDocument/2006/relationships/slide" Target="slides/slide20.xml"/><Relationship Id="rId34" Type="http://schemas.openxmlformats.org/officeDocument/2006/relationships/font" Target="fonts/font6.fntdata"/><Relationship Id="rId42" Type="http://schemas.openxmlformats.org/officeDocument/2006/relationships/font" Target="fonts/font14.fntdata"/><Relationship Id="rId47" Type="http://schemas.openxmlformats.org/officeDocument/2006/relationships/theme" Target="theme/theme1.xml"/><Relationship Id="rId50"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1.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font" Target="fonts/font8.fntdata"/><Relationship Id="rId49"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4" Type="http://schemas.openxmlformats.org/officeDocument/2006/relationships/font" Target="fonts/font1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font" Target="fonts/font15.fntdata"/><Relationship Id="rId4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customXml" Target="../customXml/item3.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font" Target="fonts/font10.fntdata"/><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 b="1" i="1" dirty="0">
                <a:latin typeface="Calibri"/>
                <a:ea typeface="Calibri"/>
                <a:cs typeface="Calibri"/>
                <a:sym typeface="Calibri"/>
              </a:rPr>
              <a:t>Before Class Set-Up:</a:t>
            </a:r>
            <a:r>
              <a:rPr lang="en" i="1" dirty="0">
                <a:latin typeface="Calibri"/>
                <a:ea typeface="Calibri"/>
                <a:cs typeface="Calibri"/>
                <a:sym typeface="Calibri"/>
              </a:rPr>
              <a:t> </a:t>
            </a:r>
            <a:r>
              <a:rPr lang="en" dirty="0">
                <a:latin typeface="Calibri"/>
                <a:ea typeface="Calibri"/>
                <a:cs typeface="Calibri"/>
                <a:sym typeface="Calibri"/>
              </a:rPr>
              <a:t>Print one set of game cards for each small group. </a:t>
            </a:r>
          </a:p>
          <a:p>
            <a:pPr marL="0" marR="0" lvl="0" indent="0" algn="l" defTabSz="914400" rtl="0" eaLnBrk="1" fontAlgn="auto" latinLnBrk="0" hangingPunct="1">
              <a:lnSpc>
                <a:spcPct val="115000"/>
              </a:lnSpc>
              <a:spcBef>
                <a:spcPts val="0"/>
              </a:spcBef>
              <a:spcAft>
                <a:spcPts val="0"/>
              </a:spcAft>
              <a:buClrTx/>
              <a:buSzTx/>
              <a:buFontTx/>
              <a:buNone/>
              <a:tabLst/>
              <a:defRPr/>
            </a:pPr>
            <a:endParaRPr lang="en" i="1" dirty="0">
              <a:latin typeface="Calibri"/>
              <a:ea typeface="Calibri"/>
              <a:cs typeface="Calibri"/>
              <a:sym typeface="Calibri"/>
            </a:endParaRPr>
          </a:p>
          <a:p>
            <a:pPr lvl="0" algn="ctr">
              <a:lnSpc>
                <a:spcPct val="115000"/>
              </a:lnSpc>
              <a:spcBef>
                <a:spcPts val="0"/>
              </a:spcBef>
              <a:buNone/>
            </a:pPr>
            <a:endParaRPr b="1" dirty="0">
              <a:latin typeface="Calibri"/>
              <a:ea typeface="Calibri"/>
              <a:cs typeface="Calibri"/>
              <a:sym typeface="Calibri"/>
            </a:endParaRPr>
          </a:p>
          <a:p>
            <a:pPr lvl="0">
              <a:lnSpc>
                <a:spcPct val="115000"/>
              </a:lnSpc>
              <a:spcBef>
                <a:spcPts val="0"/>
              </a:spcBef>
              <a:buNone/>
            </a:pPr>
            <a:r>
              <a:rPr lang="en" u="sng" dirty="0">
                <a:latin typeface="Calibri"/>
                <a:ea typeface="Calibri"/>
                <a:cs typeface="Calibri"/>
                <a:sym typeface="Calibri"/>
              </a:rPr>
              <a:t>Materials</a:t>
            </a:r>
          </a:p>
          <a:p>
            <a:pPr marL="171450" lvl="0" indent="-171450">
              <a:lnSpc>
                <a:spcPct val="115000"/>
              </a:lnSpc>
              <a:spcBef>
                <a:spcPts val="0"/>
              </a:spcBef>
              <a:buFontTx/>
              <a:buChar char="-"/>
            </a:pPr>
            <a:r>
              <a:rPr lang="en" dirty="0">
                <a:latin typeface="Calibri"/>
                <a:ea typeface="Calibri"/>
                <a:cs typeface="Calibri"/>
                <a:sym typeface="Calibri"/>
              </a:rPr>
              <a:t>PPT from Zip File: Responsible Medication Use- Instructions_Scenarios_Answers</a:t>
            </a:r>
          </a:p>
          <a:p>
            <a:pPr marL="171450" marR="0" lvl="0" indent="-171450" algn="l" defTabSz="914400" rtl="0" eaLnBrk="1" fontAlgn="auto" latinLnBrk="0" hangingPunct="1">
              <a:lnSpc>
                <a:spcPct val="115000"/>
              </a:lnSpc>
              <a:spcBef>
                <a:spcPts val="0"/>
              </a:spcBef>
              <a:spcAft>
                <a:spcPts val="0"/>
              </a:spcAft>
              <a:buClrTx/>
              <a:buSzTx/>
              <a:buFontTx/>
              <a:buChar char="-"/>
              <a:tabLst/>
              <a:defRPr/>
            </a:pPr>
            <a:r>
              <a:rPr lang="en" dirty="0">
                <a:latin typeface="Calibri"/>
                <a:ea typeface="Calibri"/>
                <a:cs typeface="Calibri"/>
                <a:sym typeface="Calibri"/>
              </a:rPr>
              <a:t>PDF from Zip File: Responsible Medicat</a:t>
            </a:r>
            <a:r>
              <a:rPr lang="en" i="0" dirty="0">
                <a:latin typeface="Calibri"/>
                <a:ea typeface="Calibri"/>
                <a:cs typeface="Calibri"/>
                <a:sym typeface="Calibri"/>
              </a:rPr>
              <a:t>PDF from Zip File: Responsible Medication Use- Answer Key</a:t>
            </a:r>
          </a:p>
          <a:p>
            <a:pPr marL="171450" lvl="0" indent="-171450">
              <a:lnSpc>
                <a:spcPct val="115000"/>
              </a:lnSpc>
              <a:spcBef>
                <a:spcPts val="0"/>
              </a:spcBef>
              <a:buFontTx/>
              <a:buChar char="-"/>
            </a:pPr>
            <a:r>
              <a:rPr lang="en" dirty="0">
                <a:latin typeface="Calibri"/>
                <a:ea typeface="Calibri"/>
                <a:cs typeface="Calibri"/>
                <a:sym typeface="Calibri"/>
              </a:rPr>
              <a:t>PDF from Zip File: Responsible Medication Use- Game Cards</a:t>
            </a:r>
          </a:p>
          <a:p>
            <a:pPr marL="171450" lvl="0" indent="-171450">
              <a:lnSpc>
                <a:spcPct val="115000"/>
              </a:lnSpc>
              <a:spcBef>
                <a:spcPts val="0"/>
              </a:spcBef>
              <a:buFontTx/>
              <a:buChar char="-"/>
            </a:pPr>
            <a:r>
              <a:rPr lang="en" dirty="0">
                <a:latin typeface="Calibri"/>
                <a:ea typeface="Calibri"/>
                <a:cs typeface="Calibri"/>
                <a:sym typeface="Calibri"/>
              </a:rPr>
              <a:t>Scrap paper, etc- to record group points</a:t>
            </a:r>
          </a:p>
          <a:p>
            <a:pPr marL="171450" lvl="0" indent="-171450">
              <a:lnSpc>
                <a:spcPct val="115000"/>
              </a:lnSpc>
              <a:spcBef>
                <a:spcPts val="0"/>
              </a:spcBef>
              <a:buFontTx/>
              <a:buChar char="-"/>
            </a:pPr>
            <a:r>
              <a:rPr lang="en" i="1" dirty="0">
                <a:latin typeface="Calibri"/>
                <a:ea typeface="Calibri"/>
                <a:cs typeface="Calibri"/>
                <a:sym typeface="Calibri"/>
              </a:rPr>
              <a:t>Optional- </a:t>
            </a:r>
            <a:r>
              <a:rPr lang="en" dirty="0">
                <a:latin typeface="Calibri"/>
                <a:ea typeface="Calibri"/>
                <a:cs typeface="Calibri"/>
                <a:sym typeface="Calibri"/>
              </a:rPr>
              <a:t>Clear sheet protectors</a:t>
            </a:r>
            <a:r>
              <a:rPr lang="en" i="1" dirty="0">
                <a:latin typeface="Calibri"/>
                <a:ea typeface="Calibri"/>
                <a:cs typeface="Calibri"/>
                <a:sym typeface="Calibri"/>
              </a:rPr>
              <a:t> </a:t>
            </a:r>
            <a:r>
              <a:rPr lang="en" i="0" dirty="0">
                <a:latin typeface="Calibri"/>
                <a:ea typeface="Calibri"/>
                <a:cs typeface="Calibri"/>
                <a:sym typeface="Calibri"/>
              </a:rPr>
              <a:t>for game cards, so you can re-use in future sessions</a:t>
            </a:r>
            <a:endParaRPr i="0" dirty="0">
              <a:latin typeface="Calibri"/>
              <a:ea typeface="Calibri"/>
              <a:cs typeface="Calibri"/>
              <a:sym typeface="Calibri"/>
            </a:endParaRPr>
          </a:p>
          <a:p>
            <a:pPr lvl="0">
              <a:lnSpc>
                <a:spcPct val="115000"/>
              </a:lnSpc>
              <a:spcBef>
                <a:spcPts val="0"/>
              </a:spcBef>
              <a:buNone/>
            </a:pPr>
            <a:endParaRPr lang="en" u="sng" dirty="0">
              <a:latin typeface="Calibri"/>
              <a:ea typeface="Calibri"/>
              <a:cs typeface="Calibri"/>
              <a:sym typeface="Calibri"/>
            </a:endParaRPr>
          </a:p>
          <a:p>
            <a:pPr lvl="0">
              <a:lnSpc>
                <a:spcPct val="115000"/>
              </a:lnSpc>
              <a:spcBef>
                <a:spcPts val="0"/>
              </a:spcBef>
              <a:buNone/>
            </a:pPr>
            <a:r>
              <a:rPr lang="en" u="sng" dirty="0">
                <a:latin typeface="Calibri"/>
                <a:ea typeface="Calibri"/>
                <a:cs typeface="Calibri"/>
                <a:sym typeface="Calibri"/>
              </a:rPr>
              <a:t>Step-By-Step Directions</a:t>
            </a:r>
          </a:p>
          <a:p>
            <a:pPr lvl="0" rtl="0">
              <a:lnSpc>
                <a:spcPct val="115000"/>
              </a:lnSpc>
              <a:spcBef>
                <a:spcPts val="0"/>
              </a:spcBef>
              <a:buNone/>
            </a:pPr>
            <a:endParaRPr i="1" dirty="0">
              <a:latin typeface="Calibri"/>
              <a:ea typeface="Calibri"/>
              <a:cs typeface="Calibri"/>
              <a:sym typeface="Calibri"/>
            </a:endParaRPr>
          </a:p>
          <a:p>
            <a:pPr marL="457200" lvl="0" indent="-298450" rtl="0">
              <a:lnSpc>
                <a:spcPct val="115000"/>
              </a:lnSpc>
              <a:spcBef>
                <a:spcPts val="0"/>
              </a:spcBef>
              <a:buSzPct val="100000"/>
              <a:buFont typeface="Calibri"/>
              <a:buAutoNum type="arabicPeriod"/>
            </a:pPr>
            <a:r>
              <a:rPr lang="en" dirty="0">
                <a:latin typeface="Calibri"/>
                <a:ea typeface="Calibri"/>
                <a:cs typeface="Calibri"/>
                <a:sym typeface="Calibri"/>
              </a:rPr>
              <a:t>Split class into small groups</a:t>
            </a:r>
          </a:p>
          <a:p>
            <a:pPr marL="457200" lvl="0" indent="-298450" rtl="0">
              <a:lnSpc>
                <a:spcPct val="115000"/>
              </a:lnSpc>
              <a:spcBef>
                <a:spcPts val="0"/>
              </a:spcBef>
              <a:buSzPct val="100000"/>
              <a:buFont typeface="Calibri"/>
              <a:buAutoNum type="arabicPeriod"/>
            </a:pPr>
            <a:r>
              <a:rPr lang="en" dirty="0">
                <a:latin typeface="Calibri"/>
                <a:ea typeface="Calibri"/>
                <a:cs typeface="Calibri"/>
                <a:sym typeface="Calibri"/>
              </a:rPr>
              <a:t>Give each group scrap paper for keeping score, a set of game cards (Prescription, OTC, Both). Explain the basic rules of the game:</a:t>
            </a:r>
          </a:p>
          <a:p>
            <a:pPr marL="914400" lvl="1" indent="-298450" rtl="0">
              <a:lnSpc>
                <a:spcPct val="115000"/>
              </a:lnSpc>
              <a:spcBef>
                <a:spcPts val="0"/>
              </a:spcBef>
              <a:buSzPct val="100000"/>
              <a:buFont typeface="Calibri"/>
              <a:buAutoNum type="alphaLcPeriod"/>
            </a:pPr>
            <a:r>
              <a:rPr lang="en" dirty="0">
                <a:latin typeface="Calibri"/>
                <a:ea typeface="Calibri"/>
                <a:cs typeface="Calibri"/>
                <a:sym typeface="Calibri"/>
              </a:rPr>
              <a:t>Presenter will read the statement on the slide.</a:t>
            </a:r>
          </a:p>
          <a:p>
            <a:pPr marL="914400" lvl="1" indent="-298450" rtl="0">
              <a:lnSpc>
                <a:spcPct val="115000"/>
              </a:lnSpc>
              <a:spcBef>
                <a:spcPts val="0"/>
              </a:spcBef>
              <a:buSzPct val="100000"/>
              <a:buFont typeface="Calibri"/>
              <a:buAutoNum type="alphaLcPeriod"/>
            </a:pPr>
            <a:r>
              <a:rPr lang="en" dirty="0">
                <a:latin typeface="Calibri"/>
                <a:ea typeface="Calibri"/>
                <a:cs typeface="Calibri"/>
                <a:sym typeface="Calibri"/>
              </a:rPr>
              <a:t>The group will determine if the statement applies to </a:t>
            </a:r>
            <a:r>
              <a:rPr lang="en" b="1" dirty="0">
                <a:latin typeface="Calibri"/>
                <a:ea typeface="Calibri"/>
                <a:cs typeface="Calibri"/>
                <a:sym typeface="Calibri"/>
              </a:rPr>
              <a:t>only</a:t>
            </a:r>
            <a:r>
              <a:rPr lang="en" dirty="0">
                <a:latin typeface="Calibri"/>
                <a:ea typeface="Calibri"/>
                <a:cs typeface="Calibri"/>
                <a:sym typeface="Calibri"/>
              </a:rPr>
              <a:t> prescription drugs, </a:t>
            </a:r>
            <a:r>
              <a:rPr lang="en" b="1" dirty="0">
                <a:latin typeface="Calibri"/>
                <a:ea typeface="Calibri"/>
                <a:cs typeface="Calibri"/>
                <a:sym typeface="Calibri"/>
              </a:rPr>
              <a:t>only</a:t>
            </a:r>
            <a:r>
              <a:rPr lang="en" dirty="0">
                <a:latin typeface="Calibri"/>
                <a:ea typeface="Calibri"/>
                <a:cs typeface="Calibri"/>
                <a:sym typeface="Calibri"/>
              </a:rPr>
              <a:t> OTC drugs, or </a:t>
            </a:r>
            <a:r>
              <a:rPr lang="en" b="1" dirty="0">
                <a:latin typeface="Calibri"/>
                <a:ea typeface="Calibri"/>
                <a:cs typeface="Calibri"/>
                <a:sym typeface="Calibri"/>
              </a:rPr>
              <a:t>both</a:t>
            </a:r>
            <a:r>
              <a:rPr lang="en" dirty="0">
                <a:latin typeface="Calibri"/>
                <a:ea typeface="Calibri"/>
                <a:cs typeface="Calibri"/>
                <a:sym typeface="Calibri"/>
              </a:rPr>
              <a:t>. Give the groups approximately 30 seconds to make a decision.</a:t>
            </a:r>
          </a:p>
          <a:p>
            <a:pPr marL="914400" lvl="1" indent="-298450" rtl="0">
              <a:lnSpc>
                <a:spcPct val="115000"/>
              </a:lnSpc>
              <a:spcBef>
                <a:spcPts val="0"/>
              </a:spcBef>
              <a:buSzPct val="100000"/>
              <a:buFont typeface="Calibri"/>
              <a:buAutoNum type="alphaLcPeriod"/>
            </a:pPr>
            <a:r>
              <a:rPr lang="en" dirty="0">
                <a:latin typeface="Calibri"/>
                <a:ea typeface="Calibri"/>
                <a:cs typeface="Calibri"/>
                <a:sym typeface="Calibri"/>
              </a:rPr>
              <a:t>After 30 seconds, the </a:t>
            </a:r>
            <a:r>
              <a:rPr lang="en-US" dirty="0">
                <a:latin typeface="Calibri"/>
                <a:ea typeface="Calibri"/>
                <a:cs typeface="Calibri"/>
                <a:sym typeface="Calibri"/>
              </a:rPr>
              <a:t>presenter</a:t>
            </a:r>
            <a:r>
              <a:rPr lang="en" dirty="0">
                <a:latin typeface="Calibri"/>
                <a:ea typeface="Calibri"/>
                <a:cs typeface="Calibri"/>
                <a:sym typeface="Calibri"/>
              </a:rPr>
              <a:t> tells each group to “Hold Them Up”. Each group is required to hold up the card that represents their answer. </a:t>
            </a:r>
            <a:r>
              <a:rPr lang="en" b="1" dirty="0">
                <a:latin typeface="Calibri"/>
                <a:ea typeface="Calibri"/>
                <a:cs typeface="Calibri"/>
                <a:sym typeface="Calibri"/>
              </a:rPr>
              <a:t>GROUPS SHOULD NOT HOLD UP THEIR ANSWER UNTIL DIRECTED BY THE PRESENTER</a:t>
            </a:r>
          </a:p>
          <a:p>
            <a:pPr marL="914400" lvl="1" indent="-298450" rtl="0">
              <a:lnSpc>
                <a:spcPct val="115000"/>
              </a:lnSpc>
              <a:spcBef>
                <a:spcPts val="0"/>
              </a:spcBef>
              <a:buSzPct val="100000"/>
              <a:buFont typeface="Calibri"/>
              <a:buAutoNum type="alphaLcPeriod"/>
            </a:pPr>
            <a:r>
              <a:rPr lang="en" dirty="0">
                <a:latin typeface="Calibri"/>
                <a:ea typeface="Calibri"/>
                <a:cs typeface="Calibri"/>
                <a:sym typeface="Calibri"/>
              </a:rPr>
              <a:t>Reveal the correct answer and have </a:t>
            </a:r>
            <a:r>
              <a:rPr lang="en-US" dirty="0">
                <a:latin typeface="Calibri"/>
                <a:ea typeface="Calibri"/>
                <a:cs typeface="Calibri"/>
                <a:sym typeface="Calibri"/>
              </a:rPr>
              <a:t>participants</a:t>
            </a:r>
            <a:r>
              <a:rPr lang="en" dirty="0">
                <a:latin typeface="Calibri"/>
                <a:ea typeface="Calibri"/>
                <a:cs typeface="Calibri"/>
                <a:sym typeface="Calibri"/>
              </a:rPr>
              <a:t> record one point on their scrap paper for a correct answer. There are no points awarded for a wrong answer.</a:t>
            </a:r>
          </a:p>
          <a:p>
            <a:pPr marL="914400" lvl="1" indent="-298450" rtl="0">
              <a:lnSpc>
                <a:spcPct val="115000"/>
              </a:lnSpc>
              <a:spcBef>
                <a:spcPts val="0"/>
              </a:spcBef>
              <a:buSzPct val="100000"/>
              <a:buFont typeface="Calibri"/>
              <a:buAutoNum type="alphaLcPeriod"/>
            </a:pPr>
            <a:r>
              <a:rPr lang="en" dirty="0">
                <a:latin typeface="Calibri"/>
                <a:ea typeface="Calibri"/>
                <a:cs typeface="Calibri"/>
                <a:sym typeface="Calibri"/>
              </a:rPr>
              <a:t>Review the answer and talking points </a:t>
            </a:r>
            <a:r>
              <a:rPr lang="en" i="1" dirty="0">
                <a:latin typeface="Calibri"/>
                <a:ea typeface="Calibri"/>
                <a:cs typeface="Calibri"/>
                <a:sym typeface="Calibri"/>
              </a:rPr>
              <a:t>(on each answer slide)</a:t>
            </a:r>
            <a:r>
              <a:rPr lang="en" dirty="0">
                <a:latin typeface="Calibri"/>
                <a:ea typeface="Calibri"/>
                <a:cs typeface="Calibri"/>
                <a:sym typeface="Calibri"/>
              </a:rPr>
              <a:t> with the group, especially if there were a lot of wrong answers.</a:t>
            </a:r>
          </a:p>
          <a:p>
            <a:pPr marL="914400" lvl="1" indent="-298450" rtl="0">
              <a:lnSpc>
                <a:spcPct val="115000"/>
              </a:lnSpc>
              <a:spcBef>
                <a:spcPts val="0"/>
              </a:spcBef>
              <a:buSzPct val="100000"/>
              <a:buFont typeface="Calibri"/>
              <a:buAutoNum type="alphaLcPeriod"/>
            </a:pPr>
            <a:r>
              <a:rPr lang="en" dirty="0">
                <a:latin typeface="Calibri"/>
                <a:ea typeface="Calibri"/>
                <a:cs typeface="Calibri"/>
                <a:sym typeface="Calibri"/>
              </a:rPr>
              <a:t>Repeat for all statements.</a:t>
            </a:r>
          </a:p>
          <a:p>
            <a:pPr lvl="0" rtl="0">
              <a:lnSpc>
                <a:spcPct val="115000"/>
              </a:lnSpc>
              <a:spcBef>
                <a:spcPts val="0"/>
              </a:spcBef>
              <a:buNone/>
            </a:pPr>
            <a:endParaRPr i="1" dirty="0">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8322753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41756945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2" name="Shape 13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4" name="Shape 14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0" name="Shape 15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6" name="Shape 15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gn="ctr" rtl="0">
              <a:lnSpc>
                <a:spcPct val="115000"/>
              </a:lnSpc>
              <a:spcBef>
                <a:spcPts val="0"/>
              </a:spcBef>
              <a:buNone/>
            </a:pPr>
            <a:r>
              <a:rPr lang="en" b="1" dirty="0">
                <a:latin typeface="Calibri"/>
                <a:ea typeface="Calibri"/>
                <a:cs typeface="Calibri"/>
                <a:sym typeface="Calibri"/>
              </a:rPr>
              <a:t>Alternate Activity #5: Responsible Use of Prescription &amp; OTC Drugs</a:t>
            </a:r>
          </a:p>
          <a:p>
            <a:pPr lvl="0" algn="ctr" rtl="0">
              <a:lnSpc>
                <a:spcPct val="115000"/>
              </a:lnSpc>
              <a:spcBef>
                <a:spcPts val="0"/>
              </a:spcBef>
              <a:buNone/>
            </a:pPr>
            <a:endParaRPr b="1" dirty="0">
              <a:latin typeface="Calibri"/>
              <a:ea typeface="Calibri"/>
              <a:cs typeface="Calibri"/>
              <a:sym typeface="Calibri"/>
            </a:endParaRPr>
          </a:p>
          <a:p>
            <a:pPr lvl="0" rtl="0">
              <a:lnSpc>
                <a:spcPct val="115000"/>
              </a:lnSpc>
              <a:spcBef>
                <a:spcPts val="0"/>
              </a:spcBef>
              <a:buNone/>
            </a:pPr>
            <a:r>
              <a:rPr lang="en" u="sng" dirty="0">
                <a:latin typeface="Calibri"/>
                <a:ea typeface="Calibri"/>
                <a:cs typeface="Calibri"/>
                <a:sym typeface="Calibri"/>
              </a:rPr>
              <a:t>Materials</a:t>
            </a:r>
          </a:p>
          <a:p>
            <a:pPr lvl="0" rtl="0">
              <a:lnSpc>
                <a:spcPct val="115000"/>
              </a:lnSpc>
              <a:spcBef>
                <a:spcPts val="0"/>
              </a:spcBef>
              <a:buNone/>
            </a:pPr>
            <a:r>
              <a:rPr lang="en" b="1" i="1" dirty="0">
                <a:latin typeface="Calibri"/>
                <a:ea typeface="Calibri"/>
                <a:cs typeface="Calibri"/>
                <a:sym typeface="Calibri"/>
              </a:rPr>
              <a:t>Before Class Set-Up:</a:t>
            </a:r>
            <a:r>
              <a:rPr lang="en" i="1" dirty="0">
                <a:latin typeface="Calibri"/>
                <a:ea typeface="Calibri"/>
                <a:cs typeface="Calibri"/>
                <a:sym typeface="Calibri"/>
              </a:rPr>
              <a:t> </a:t>
            </a:r>
            <a:r>
              <a:rPr lang="en" dirty="0">
                <a:latin typeface="Calibri"/>
                <a:ea typeface="Calibri"/>
                <a:cs typeface="Calibri"/>
                <a:sym typeface="Calibri"/>
              </a:rPr>
              <a:t>Print game cards </a:t>
            </a:r>
            <a:r>
              <a:rPr lang="en" i="1" dirty="0">
                <a:latin typeface="Calibri"/>
                <a:ea typeface="Calibri"/>
                <a:cs typeface="Calibri"/>
                <a:sym typeface="Calibri"/>
              </a:rPr>
              <a:t>(one set of cards per group)</a:t>
            </a:r>
          </a:p>
          <a:p>
            <a:pPr lvl="0" rtl="0">
              <a:lnSpc>
                <a:spcPct val="115000"/>
              </a:lnSpc>
              <a:spcBef>
                <a:spcPts val="0"/>
              </a:spcBef>
              <a:buNone/>
            </a:pPr>
            <a:endParaRPr sz="600" dirty="0">
              <a:latin typeface="Calibri"/>
              <a:ea typeface="Calibri"/>
              <a:cs typeface="Calibri"/>
              <a:sym typeface="Calibri"/>
            </a:endParaRPr>
          </a:p>
          <a:p>
            <a:pPr lvl="0" rtl="0">
              <a:lnSpc>
                <a:spcPct val="115000"/>
              </a:lnSpc>
              <a:spcBef>
                <a:spcPts val="0"/>
              </a:spcBef>
              <a:buNone/>
            </a:pPr>
            <a:r>
              <a:rPr lang="en" dirty="0">
                <a:latin typeface="Calibri"/>
                <a:ea typeface="Calibri"/>
                <a:cs typeface="Calibri"/>
                <a:sym typeface="Calibri"/>
              </a:rPr>
              <a:t>- Alternate Activity #5: Responsible Use of Prescription &amp; OTC Drugs Powerpoint</a:t>
            </a:r>
          </a:p>
          <a:p>
            <a:pPr lvl="0" rtl="0">
              <a:lnSpc>
                <a:spcPct val="115000"/>
              </a:lnSpc>
              <a:spcBef>
                <a:spcPts val="0"/>
              </a:spcBef>
              <a:buNone/>
            </a:pPr>
            <a:r>
              <a:rPr lang="en" dirty="0">
                <a:latin typeface="Calibri"/>
                <a:ea typeface="Calibri"/>
                <a:cs typeface="Calibri"/>
                <a:sym typeface="Calibri"/>
              </a:rPr>
              <a:t>- Responsible Use of Prescription &amp; OTC Drug Use Game Cards </a:t>
            </a:r>
            <a:r>
              <a:rPr lang="en" i="1" dirty="0">
                <a:latin typeface="Calibri"/>
                <a:ea typeface="Calibri"/>
                <a:cs typeface="Calibri"/>
                <a:sym typeface="Calibri"/>
              </a:rPr>
              <a:t>(One set - prescription, over the counter, both - per group)</a:t>
            </a:r>
          </a:p>
          <a:p>
            <a:pPr marL="914400" lvl="0" indent="-298450" rtl="0">
              <a:lnSpc>
                <a:spcPct val="115000"/>
              </a:lnSpc>
              <a:spcBef>
                <a:spcPts val="0"/>
              </a:spcBef>
              <a:buSzPct val="100000"/>
              <a:buFont typeface="Calibri"/>
              <a:buChar char="✪"/>
            </a:pPr>
            <a:r>
              <a:rPr lang="en" dirty="0">
                <a:latin typeface="Calibri"/>
                <a:ea typeface="Calibri"/>
                <a:cs typeface="Calibri"/>
                <a:sym typeface="Calibri"/>
              </a:rPr>
              <a:t>Could also use mini whiteboards instead of printing cards</a:t>
            </a:r>
          </a:p>
          <a:p>
            <a:pPr lvl="0" rtl="0">
              <a:lnSpc>
                <a:spcPct val="115000"/>
              </a:lnSpc>
              <a:spcBef>
                <a:spcPts val="0"/>
              </a:spcBef>
              <a:buNone/>
            </a:pPr>
            <a:r>
              <a:rPr lang="en" dirty="0">
                <a:latin typeface="Calibri"/>
                <a:ea typeface="Calibri"/>
                <a:cs typeface="Calibri"/>
                <a:sym typeface="Calibri"/>
              </a:rPr>
              <a:t>- Scrap Paper (to record group points)</a:t>
            </a:r>
          </a:p>
          <a:p>
            <a:pPr lvl="0" rtl="0">
              <a:lnSpc>
                <a:spcPct val="115000"/>
              </a:lnSpc>
              <a:spcBef>
                <a:spcPts val="0"/>
              </a:spcBef>
              <a:buNone/>
            </a:pPr>
            <a:endParaRPr sz="600" dirty="0">
              <a:latin typeface="Calibri"/>
              <a:ea typeface="Calibri"/>
              <a:cs typeface="Calibri"/>
              <a:sym typeface="Calibri"/>
            </a:endParaRPr>
          </a:p>
          <a:p>
            <a:pPr lvl="0" rtl="0">
              <a:lnSpc>
                <a:spcPct val="115000"/>
              </a:lnSpc>
              <a:spcBef>
                <a:spcPts val="0"/>
              </a:spcBef>
              <a:buNone/>
            </a:pPr>
            <a:r>
              <a:rPr lang="en" i="1" dirty="0">
                <a:latin typeface="Calibri"/>
                <a:ea typeface="Calibri"/>
                <a:cs typeface="Calibri"/>
                <a:sym typeface="Calibri"/>
              </a:rPr>
              <a:t>Optional: </a:t>
            </a:r>
            <a:r>
              <a:rPr lang="en" dirty="0">
                <a:latin typeface="Calibri"/>
                <a:ea typeface="Calibri"/>
                <a:cs typeface="Calibri"/>
                <a:sym typeface="Calibri"/>
              </a:rPr>
              <a:t>Clear Sheet Protectors</a:t>
            </a:r>
            <a:r>
              <a:rPr lang="en" i="1" dirty="0">
                <a:latin typeface="Calibri"/>
                <a:ea typeface="Calibri"/>
                <a:cs typeface="Calibri"/>
                <a:sym typeface="Calibri"/>
              </a:rPr>
              <a:t> (for game cards); </a:t>
            </a:r>
            <a:r>
              <a:rPr lang="en" dirty="0">
                <a:latin typeface="Calibri"/>
                <a:ea typeface="Calibri"/>
                <a:cs typeface="Calibri"/>
                <a:sym typeface="Calibri"/>
              </a:rPr>
              <a:t>Example Prescription &amp; OTC Drug Labels</a:t>
            </a:r>
          </a:p>
          <a:p>
            <a:pPr lvl="0" rtl="0">
              <a:lnSpc>
                <a:spcPct val="115000"/>
              </a:lnSpc>
              <a:spcBef>
                <a:spcPts val="0"/>
              </a:spcBef>
              <a:buNone/>
            </a:pPr>
            <a:endParaRPr dirty="0">
              <a:latin typeface="Calibri"/>
              <a:ea typeface="Calibri"/>
              <a:cs typeface="Calibri"/>
              <a:sym typeface="Calibri"/>
            </a:endParaRPr>
          </a:p>
          <a:p>
            <a:pPr lvl="0" rtl="0">
              <a:lnSpc>
                <a:spcPct val="115000"/>
              </a:lnSpc>
              <a:spcBef>
                <a:spcPts val="0"/>
              </a:spcBef>
              <a:buNone/>
            </a:pPr>
            <a:r>
              <a:rPr lang="en" u="sng" dirty="0">
                <a:latin typeface="Calibri"/>
                <a:ea typeface="Calibri"/>
                <a:cs typeface="Calibri"/>
                <a:sym typeface="Calibri"/>
              </a:rPr>
              <a:t>Step-By-Step Directions</a:t>
            </a:r>
          </a:p>
          <a:p>
            <a:pPr marL="457200" lvl="0" indent="-298450" rtl="0">
              <a:lnSpc>
                <a:spcPct val="115000"/>
              </a:lnSpc>
              <a:spcBef>
                <a:spcPts val="0"/>
              </a:spcBef>
              <a:buSzPct val="100000"/>
              <a:buFont typeface="Calibri"/>
              <a:buAutoNum type="arabicPeriod"/>
            </a:pPr>
            <a:r>
              <a:rPr lang="en" dirty="0">
                <a:latin typeface="Calibri"/>
                <a:ea typeface="Calibri"/>
                <a:cs typeface="Calibri"/>
                <a:sym typeface="Calibri"/>
              </a:rPr>
              <a:t>Introduction </a:t>
            </a:r>
            <a:r>
              <a:rPr lang="en" u="sng" dirty="0">
                <a:latin typeface="Calibri"/>
                <a:ea typeface="Calibri"/>
                <a:cs typeface="Calibri"/>
                <a:sym typeface="Calibri"/>
              </a:rPr>
              <a:t>Sample Teacher Script</a:t>
            </a:r>
            <a:r>
              <a:rPr lang="en" dirty="0">
                <a:latin typeface="Calibri"/>
                <a:ea typeface="Calibri"/>
                <a:cs typeface="Calibri"/>
                <a:sym typeface="Calibri"/>
              </a:rPr>
              <a:t> - </a:t>
            </a:r>
            <a:r>
              <a:rPr lang="en" i="1" dirty="0">
                <a:latin typeface="Calibri"/>
                <a:ea typeface="Calibri"/>
                <a:cs typeface="Calibri"/>
                <a:sym typeface="Calibri"/>
              </a:rPr>
              <a:t>“As part of your treatment, your </a:t>
            </a:r>
            <a:r>
              <a:rPr lang="en-US" i="1" dirty="0">
                <a:latin typeface="Calibri"/>
                <a:ea typeface="Calibri"/>
                <a:cs typeface="Calibri"/>
                <a:sym typeface="Calibri"/>
              </a:rPr>
              <a:t>provider</a:t>
            </a:r>
            <a:r>
              <a:rPr lang="en" i="1" dirty="0">
                <a:latin typeface="Calibri"/>
                <a:ea typeface="Calibri"/>
                <a:cs typeface="Calibri"/>
                <a:sym typeface="Calibri"/>
              </a:rPr>
              <a:t> might give you a prescription for a medicine or suggest an over the counter medicine to help your medical condition. Even though they are recommended by a </a:t>
            </a:r>
            <a:r>
              <a:rPr lang="en-US" i="1" dirty="0">
                <a:latin typeface="Calibri"/>
                <a:ea typeface="Calibri"/>
                <a:cs typeface="Calibri"/>
                <a:sym typeface="Calibri"/>
              </a:rPr>
              <a:t>provider</a:t>
            </a:r>
            <a:r>
              <a:rPr lang="en" i="1" dirty="0">
                <a:latin typeface="Calibri"/>
                <a:ea typeface="Calibri"/>
                <a:cs typeface="Calibri"/>
                <a:sym typeface="Calibri"/>
              </a:rPr>
              <a:t>, these medicines can be dangerous if they are not used responsibly. Medicines come in many different forms such as pills, liquids, and even inhalers and all of them come with information related to their use. You need to know what medication you are taking and what the medication treats so you can use them responsibly. We are going to play a game of Kahoot! to review the responsible use of prescription and OTC medications.”</a:t>
            </a:r>
          </a:p>
          <a:p>
            <a:pPr lvl="0" rtl="0">
              <a:lnSpc>
                <a:spcPct val="115000"/>
              </a:lnSpc>
              <a:spcBef>
                <a:spcPts val="0"/>
              </a:spcBef>
              <a:buNone/>
            </a:pPr>
            <a:endParaRPr i="1" dirty="0">
              <a:latin typeface="Calibri"/>
              <a:ea typeface="Calibri"/>
              <a:cs typeface="Calibri"/>
              <a:sym typeface="Calibri"/>
            </a:endParaRPr>
          </a:p>
          <a:p>
            <a:pPr marL="457200" lvl="0" indent="-298450" rtl="0">
              <a:lnSpc>
                <a:spcPct val="115000"/>
              </a:lnSpc>
              <a:spcBef>
                <a:spcPts val="0"/>
              </a:spcBef>
              <a:buSzPct val="100000"/>
              <a:buFont typeface="Calibri"/>
              <a:buAutoNum type="arabicPeriod"/>
            </a:pPr>
            <a:r>
              <a:rPr lang="en" dirty="0">
                <a:latin typeface="Calibri"/>
                <a:ea typeface="Calibri"/>
                <a:cs typeface="Calibri"/>
                <a:sym typeface="Calibri"/>
              </a:rPr>
              <a:t>Split class into small groups</a:t>
            </a:r>
          </a:p>
          <a:p>
            <a:pPr marL="457200" lvl="0" indent="-298450" rtl="0">
              <a:lnSpc>
                <a:spcPct val="115000"/>
              </a:lnSpc>
              <a:spcBef>
                <a:spcPts val="0"/>
              </a:spcBef>
              <a:buSzPct val="100000"/>
              <a:buFont typeface="Calibri"/>
              <a:buAutoNum type="arabicPeriod"/>
            </a:pPr>
            <a:r>
              <a:rPr lang="en" dirty="0">
                <a:latin typeface="Calibri"/>
                <a:ea typeface="Calibri"/>
                <a:cs typeface="Calibri"/>
                <a:sym typeface="Calibri"/>
              </a:rPr>
              <a:t>Give each group scrap paper,  a set of game cards (Prescription, OTC, Both), and the example prescription &amp; OTC drug labels </a:t>
            </a:r>
            <a:r>
              <a:rPr lang="en" i="1" dirty="0">
                <a:latin typeface="Calibri"/>
                <a:ea typeface="Calibri"/>
                <a:cs typeface="Calibri"/>
                <a:sym typeface="Calibri"/>
              </a:rPr>
              <a:t>(if available)</a:t>
            </a:r>
            <a:r>
              <a:rPr lang="en" dirty="0">
                <a:latin typeface="Calibri"/>
                <a:ea typeface="Calibri"/>
                <a:cs typeface="Calibri"/>
                <a:sym typeface="Calibri"/>
              </a:rPr>
              <a:t>.</a:t>
            </a:r>
          </a:p>
          <a:p>
            <a:pPr marL="457200" lvl="0" indent="-298450" rtl="0">
              <a:lnSpc>
                <a:spcPct val="115000"/>
              </a:lnSpc>
              <a:spcBef>
                <a:spcPts val="0"/>
              </a:spcBef>
              <a:buSzPct val="100000"/>
              <a:buFont typeface="Calibri"/>
              <a:buAutoNum type="arabicPeriod"/>
            </a:pPr>
            <a:r>
              <a:rPr lang="en" dirty="0">
                <a:latin typeface="Calibri"/>
                <a:ea typeface="Calibri"/>
                <a:cs typeface="Calibri"/>
                <a:sym typeface="Calibri"/>
              </a:rPr>
              <a:t>Explain the basic rules of the game</a:t>
            </a:r>
          </a:p>
          <a:p>
            <a:pPr marL="914400" lvl="1" indent="-298450" rtl="0">
              <a:lnSpc>
                <a:spcPct val="115000"/>
              </a:lnSpc>
              <a:spcBef>
                <a:spcPts val="0"/>
              </a:spcBef>
              <a:buSzPct val="100000"/>
              <a:buFont typeface="Calibri"/>
              <a:buAutoNum type="alphaLcPeriod"/>
            </a:pPr>
            <a:r>
              <a:rPr lang="en" dirty="0">
                <a:latin typeface="Calibri"/>
                <a:ea typeface="Calibri"/>
                <a:cs typeface="Calibri"/>
                <a:sym typeface="Calibri"/>
              </a:rPr>
              <a:t>Teacher will read the statement on the board.</a:t>
            </a:r>
          </a:p>
          <a:p>
            <a:pPr marL="914400" lvl="1" indent="-298450" rtl="0">
              <a:lnSpc>
                <a:spcPct val="115000"/>
              </a:lnSpc>
              <a:spcBef>
                <a:spcPts val="0"/>
              </a:spcBef>
              <a:buSzPct val="100000"/>
              <a:buFont typeface="Calibri"/>
              <a:buAutoNum type="alphaLcPeriod"/>
            </a:pPr>
            <a:r>
              <a:rPr lang="en" dirty="0">
                <a:latin typeface="Calibri"/>
                <a:ea typeface="Calibri"/>
                <a:cs typeface="Calibri"/>
                <a:sym typeface="Calibri"/>
              </a:rPr>
              <a:t>The group will determine if the statement applies to </a:t>
            </a:r>
            <a:r>
              <a:rPr lang="en" b="1" dirty="0">
                <a:latin typeface="Calibri"/>
                <a:ea typeface="Calibri"/>
                <a:cs typeface="Calibri"/>
                <a:sym typeface="Calibri"/>
              </a:rPr>
              <a:t>only</a:t>
            </a:r>
            <a:r>
              <a:rPr lang="en" dirty="0">
                <a:latin typeface="Calibri"/>
                <a:ea typeface="Calibri"/>
                <a:cs typeface="Calibri"/>
                <a:sym typeface="Calibri"/>
              </a:rPr>
              <a:t> prescription drugs, </a:t>
            </a:r>
            <a:r>
              <a:rPr lang="en" b="1" dirty="0">
                <a:latin typeface="Calibri"/>
                <a:ea typeface="Calibri"/>
                <a:cs typeface="Calibri"/>
                <a:sym typeface="Calibri"/>
              </a:rPr>
              <a:t>only</a:t>
            </a:r>
            <a:r>
              <a:rPr lang="en" dirty="0">
                <a:latin typeface="Calibri"/>
                <a:ea typeface="Calibri"/>
                <a:cs typeface="Calibri"/>
                <a:sym typeface="Calibri"/>
              </a:rPr>
              <a:t> OTC drugs, or </a:t>
            </a:r>
            <a:r>
              <a:rPr lang="en" b="1" dirty="0">
                <a:latin typeface="Calibri"/>
                <a:ea typeface="Calibri"/>
                <a:cs typeface="Calibri"/>
                <a:sym typeface="Calibri"/>
              </a:rPr>
              <a:t>both</a:t>
            </a:r>
            <a:r>
              <a:rPr lang="en" dirty="0">
                <a:latin typeface="Calibri"/>
                <a:ea typeface="Calibri"/>
                <a:cs typeface="Calibri"/>
                <a:sym typeface="Calibri"/>
              </a:rPr>
              <a:t>. Give the groups approximately 30 seconds to make a decision.</a:t>
            </a:r>
          </a:p>
          <a:p>
            <a:pPr marL="1371600" lvl="2" indent="-298450" rtl="0">
              <a:lnSpc>
                <a:spcPct val="115000"/>
              </a:lnSpc>
              <a:spcBef>
                <a:spcPts val="0"/>
              </a:spcBef>
              <a:buSzPct val="100000"/>
              <a:buFont typeface="Calibri"/>
              <a:buChar char="✪"/>
            </a:pPr>
            <a:r>
              <a:rPr lang="en" dirty="0">
                <a:latin typeface="Calibri"/>
                <a:ea typeface="Calibri"/>
                <a:cs typeface="Calibri"/>
                <a:sym typeface="Calibri"/>
              </a:rPr>
              <a:t> </a:t>
            </a:r>
            <a:r>
              <a:rPr lang="en" i="1" dirty="0">
                <a:latin typeface="Calibri"/>
                <a:ea typeface="Calibri"/>
                <a:cs typeface="Calibri"/>
                <a:sym typeface="Calibri"/>
              </a:rPr>
              <a:t>If you have example labels, encourage </a:t>
            </a:r>
            <a:r>
              <a:rPr lang="en-US" i="1" dirty="0">
                <a:latin typeface="Calibri"/>
                <a:ea typeface="Calibri"/>
                <a:cs typeface="Calibri"/>
                <a:sym typeface="Calibri"/>
              </a:rPr>
              <a:t>participants</a:t>
            </a:r>
            <a:r>
              <a:rPr lang="en" i="1" dirty="0">
                <a:latin typeface="Calibri"/>
                <a:ea typeface="Calibri"/>
                <a:cs typeface="Calibri"/>
                <a:sym typeface="Calibri"/>
              </a:rPr>
              <a:t> to use the labels to help them make their decision.</a:t>
            </a:r>
          </a:p>
          <a:p>
            <a:pPr marL="914400" lvl="1" indent="-298450" rtl="0">
              <a:lnSpc>
                <a:spcPct val="115000"/>
              </a:lnSpc>
              <a:spcBef>
                <a:spcPts val="0"/>
              </a:spcBef>
              <a:buSzPct val="100000"/>
              <a:buFont typeface="Calibri"/>
              <a:buAutoNum type="alphaLcPeriod"/>
            </a:pPr>
            <a:r>
              <a:rPr lang="en" dirty="0">
                <a:latin typeface="Calibri"/>
                <a:ea typeface="Calibri"/>
                <a:cs typeface="Calibri"/>
                <a:sym typeface="Calibri"/>
              </a:rPr>
              <a:t>After 30 seconds, the </a:t>
            </a:r>
            <a:r>
              <a:rPr lang="en-US" dirty="0">
                <a:latin typeface="Calibri"/>
                <a:ea typeface="Calibri"/>
                <a:cs typeface="Calibri"/>
                <a:sym typeface="Calibri"/>
              </a:rPr>
              <a:t>presenter</a:t>
            </a:r>
            <a:r>
              <a:rPr lang="en" dirty="0">
                <a:latin typeface="Calibri"/>
                <a:ea typeface="Calibri"/>
                <a:cs typeface="Calibri"/>
                <a:sym typeface="Calibri"/>
              </a:rPr>
              <a:t> tells each group to “Hold Them Up”. Each group is required to hold up the card that represents their answer. </a:t>
            </a:r>
            <a:r>
              <a:rPr lang="en" b="1" dirty="0">
                <a:latin typeface="Calibri"/>
                <a:ea typeface="Calibri"/>
                <a:cs typeface="Calibri"/>
                <a:sym typeface="Calibri"/>
              </a:rPr>
              <a:t>GROUPS SHOULD NOT HOLD UP THEIR ANSWER UNTIL DIRECTED BY THE TEACHER.</a:t>
            </a:r>
          </a:p>
          <a:p>
            <a:pPr marL="914400" lvl="1" indent="-298450" rtl="0">
              <a:lnSpc>
                <a:spcPct val="115000"/>
              </a:lnSpc>
              <a:spcBef>
                <a:spcPts val="0"/>
              </a:spcBef>
              <a:buSzPct val="100000"/>
              <a:buFont typeface="Calibri"/>
              <a:buAutoNum type="alphaLcPeriod"/>
            </a:pPr>
            <a:r>
              <a:rPr lang="en" dirty="0">
                <a:latin typeface="Calibri"/>
                <a:ea typeface="Calibri"/>
                <a:cs typeface="Calibri"/>
                <a:sym typeface="Calibri"/>
              </a:rPr>
              <a:t>Reveal the correct answer and have </a:t>
            </a:r>
            <a:r>
              <a:rPr lang="en-US" dirty="0">
                <a:latin typeface="Calibri"/>
                <a:ea typeface="Calibri"/>
                <a:cs typeface="Calibri"/>
                <a:sym typeface="Calibri"/>
              </a:rPr>
              <a:t>participant</a:t>
            </a:r>
            <a:r>
              <a:rPr lang="en" dirty="0">
                <a:latin typeface="Calibri"/>
                <a:ea typeface="Calibri"/>
                <a:cs typeface="Calibri"/>
                <a:sym typeface="Calibri"/>
              </a:rPr>
              <a:t>s record one point on their scrap paper for a correct answer. There are no points awarded for a wrong answer.</a:t>
            </a:r>
          </a:p>
          <a:p>
            <a:pPr marL="914400" lvl="1" indent="-298450" rtl="0">
              <a:lnSpc>
                <a:spcPct val="115000"/>
              </a:lnSpc>
              <a:spcBef>
                <a:spcPts val="0"/>
              </a:spcBef>
              <a:buSzPct val="100000"/>
              <a:buFont typeface="Calibri"/>
              <a:buAutoNum type="alphaLcPeriod"/>
            </a:pPr>
            <a:r>
              <a:rPr lang="en" dirty="0">
                <a:latin typeface="Calibri"/>
                <a:ea typeface="Calibri"/>
                <a:cs typeface="Calibri"/>
                <a:sym typeface="Calibri"/>
              </a:rPr>
              <a:t>Review the answer and talking points </a:t>
            </a:r>
            <a:r>
              <a:rPr lang="en" i="1" dirty="0">
                <a:latin typeface="Calibri"/>
                <a:ea typeface="Calibri"/>
                <a:cs typeface="Calibri"/>
                <a:sym typeface="Calibri"/>
              </a:rPr>
              <a:t>(on each answer slide)</a:t>
            </a:r>
            <a:r>
              <a:rPr lang="en" dirty="0">
                <a:latin typeface="Calibri"/>
                <a:ea typeface="Calibri"/>
                <a:cs typeface="Calibri"/>
                <a:sym typeface="Calibri"/>
              </a:rPr>
              <a:t> with the group, especially if there were a lot of wrong answers.</a:t>
            </a:r>
          </a:p>
          <a:p>
            <a:pPr marL="914400" lvl="1" indent="-298450" rtl="0">
              <a:lnSpc>
                <a:spcPct val="115000"/>
              </a:lnSpc>
              <a:spcBef>
                <a:spcPts val="0"/>
              </a:spcBef>
              <a:buSzPct val="100000"/>
              <a:buFont typeface="Calibri"/>
              <a:buAutoNum type="alphaLcPeriod"/>
            </a:pPr>
            <a:r>
              <a:rPr lang="en" dirty="0">
                <a:latin typeface="Calibri"/>
                <a:ea typeface="Calibri"/>
                <a:cs typeface="Calibri"/>
                <a:sym typeface="Calibri"/>
              </a:rPr>
              <a:t>Repeat for all 11 statements.</a:t>
            </a:r>
          </a:p>
          <a:p>
            <a:pPr lvl="0" rtl="0">
              <a:lnSpc>
                <a:spcPct val="115000"/>
              </a:lnSpc>
              <a:spcBef>
                <a:spcPts val="0"/>
              </a:spcBef>
              <a:buNone/>
            </a:pPr>
            <a:endParaRPr i="1" dirty="0">
              <a:latin typeface="Calibri"/>
              <a:ea typeface="Calibri"/>
              <a:cs typeface="Calibri"/>
              <a:sym typeface="Calibri"/>
            </a:endParaRPr>
          </a:p>
          <a:p>
            <a:pPr marL="457200" lvl="0" indent="-298450" rtl="0">
              <a:lnSpc>
                <a:spcPct val="115000"/>
              </a:lnSpc>
              <a:spcBef>
                <a:spcPts val="0"/>
              </a:spcBef>
              <a:buSzPct val="100000"/>
              <a:buFont typeface="Calibri"/>
              <a:buAutoNum type="arabicPeriod"/>
            </a:pPr>
            <a:r>
              <a:rPr lang="en" dirty="0">
                <a:latin typeface="Calibri"/>
                <a:ea typeface="Calibri"/>
                <a:cs typeface="Calibri"/>
                <a:sym typeface="Calibri"/>
              </a:rPr>
              <a:t>Transition </a:t>
            </a:r>
            <a:r>
              <a:rPr lang="en" u="sng" dirty="0">
                <a:latin typeface="Calibri"/>
                <a:ea typeface="Calibri"/>
                <a:cs typeface="Calibri"/>
                <a:sym typeface="Calibri"/>
              </a:rPr>
              <a:t>Sample Teacher Script</a:t>
            </a:r>
            <a:r>
              <a:rPr lang="en" dirty="0">
                <a:latin typeface="Calibri"/>
                <a:ea typeface="Calibri"/>
                <a:cs typeface="Calibri"/>
                <a:sym typeface="Calibri"/>
              </a:rPr>
              <a:t> - </a:t>
            </a:r>
            <a:r>
              <a:rPr lang="en" i="1" dirty="0">
                <a:latin typeface="Calibri"/>
                <a:ea typeface="Calibri"/>
                <a:cs typeface="Calibri"/>
                <a:sym typeface="Calibri"/>
              </a:rPr>
              <a:t>“Prescription and OTC drugs are an effective treatment for many health issues as long as they are used correctly. Reading the labels and understanding the information provided is important so you can avoid unexpected side effects.”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2" name="Shape 16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8" name="Shape 1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4" name="Shape 17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0" name="Shape 18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2" name="Shape 19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Shape 1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8" name="Shape 19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rot="10800000">
            <a:off x="4226100" y="2933550"/>
            <a:ext cx="691800" cy="388500"/>
          </a:xfrm>
          <a:prstGeom prst="triangle">
            <a:avLst>
              <a:gd name="adj" fmla="val 50000"/>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1" name="Shape 11"/>
          <p:cNvSpPr/>
          <p:nvPr/>
        </p:nvSpPr>
        <p:spPr>
          <a:xfrm>
            <a:off x="-25" y="0"/>
            <a:ext cx="9144000" cy="31242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2" name="Shape 12"/>
          <p:cNvSpPr txBox="1">
            <a:spLocks noGrp="1"/>
          </p:cNvSpPr>
          <p:nvPr>
            <p:ph type="ctrTitle"/>
          </p:nvPr>
        </p:nvSpPr>
        <p:spPr>
          <a:xfrm>
            <a:off x="411175" y="644300"/>
            <a:ext cx="8282400" cy="2109000"/>
          </a:xfrm>
          <a:prstGeom prst="rect">
            <a:avLst/>
          </a:prstGeom>
        </p:spPr>
        <p:txBody>
          <a:bodyPr lIns="91425" tIns="91425" rIns="91425" bIns="91425" anchor="b" anchorCtr="0"/>
          <a:lstStyle>
            <a:lvl1pPr lvl="0" algn="ctr">
              <a:spcBef>
                <a:spcPts val="0"/>
              </a:spcBef>
              <a:buClr>
                <a:schemeClr val="lt1"/>
              </a:buClr>
              <a:buSzPct val="100000"/>
              <a:defRPr sz="6000">
                <a:solidFill>
                  <a:schemeClr val="lt1"/>
                </a:solidFill>
              </a:defRPr>
            </a:lvl1pPr>
            <a:lvl2pPr lvl="1" algn="ctr">
              <a:spcBef>
                <a:spcPts val="0"/>
              </a:spcBef>
              <a:buClr>
                <a:schemeClr val="lt1"/>
              </a:buClr>
              <a:buSzPct val="100000"/>
              <a:defRPr sz="6000">
                <a:solidFill>
                  <a:schemeClr val="lt1"/>
                </a:solidFill>
              </a:defRPr>
            </a:lvl2pPr>
            <a:lvl3pPr lvl="2" algn="ctr">
              <a:spcBef>
                <a:spcPts val="0"/>
              </a:spcBef>
              <a:buClr>
                <a:schemeClr val="lt1"/>
              </a:buClr>
              <a:buSzPct val="100000"/>
              <a:defRPr sz="6000">
                <a:solidFill>
                  <a:schemeClr val="lt1"/>
                </a:solidFill>
              </a:defRPr>
            </a:lvl3pPr>
            <a:lvl4pPr lvl="3" algn="ctr">
              <a:spcBef>
                <a:spcPts val="0"/>
              </a:spcBef>
              <a:buClr>
                <a:schemeClr val="lt1"/>
              </a:buClr>
              <a:buSzPct val="100000"/>
              <a:defRPr sz="6000">
                <a:solidFill>
                  <a:schemeClr val="lt1"/>
                </a:solidFill>
              </a:defRPr>
            </a:lvl4pPr>
            <a:lvl5pPr lvl="4" algn="ctr">
              <a:spcBef>
                <a:spcPts val="0"/>
              </a:spcBef>
              <a:buClr>
                <a:schemeClr val="lt1"/>
              </a:buClr>
              <a:buSzPct val="100000"/>
              <a:defRPr sz="6000">
                <a:solidFill>
                  <a:schemeClr val="lt1"/>
                </a:solidFill>
              </a:defRPr>
            </a:lvl5pPr>
            <a:lvl6pPr lvl="5" algn="ctr">
              <a:spcBef>
                <a:spcPts val="0"/>
              </a:spcBef>
              <a:buClr>
                <a:schemeClr val="lt1"/>
              </a:buClr>
              <a:buSzPct val="100000"/>
              <a:defRPr sz="6000">
                <a:solidFill>
                  <a:schemeClr val="lt1"/>
                </a:solidFill>
              </a:defRPr>
            </a:lvl6pPr>
            <a:lvl7pPr lvl="6" algn="ctr">
              <a:spcBef>
                <a:spcPts val="0"/>
              </a:spcBef>
              <a:buClr>
                <a:schemeClr val="lt1"/>
              </a:buClr>
              <a:buSzPct val="100000"/>
              <a:defRPr sz="6000">
                <a:solidFill>
                  <a:schemeClr val="lt1"/>
                </a:solidFill>
              </a:defRPr>
            </a:lvl7pPr>
            <a:lvl8pPr lvl="7" algn="ctr">
              <a:spcBef>
                <a:spcPts val="0"/>
              </a:spcBef>
              <a:buClr>
                <a:schemeClr val="lt1"/>
              </a:buClr>
              <a:buSzPct val="100000"/>
              <a:defRPr sz="6000">
                <a:solidFill>
                  <a:schemeClr val="lt1"/>
                </a:solidFill>
              </a:defRPr>
            </a:lvl8pPr>
            <a:lvl9pPr lvl="8" algn="ctr">
              <a:spcBef>
                <a:spcPts val="0"/>
              </a:spcBef>
              <a:buClr>
                <a:schemeClr val="lt1"/>
              </a:buClr>
              <a:buSzPct val="100000"/>
              <a:defRPr sz="6000">
                <a:solidFill>
                  <a:schemeClr val="lt1"/>
                </a:solidFill>
              </a:defRPr>
            </a:lvl9pPr>
          </a:lstStyle>
          <a:p>
            <a:endParaRPr/>
          </a:p>
        </p:txBody>
      </p:sp>
      <p:sp>
        <p:nvSpPr>
          <p:cNvPr id="13" name="Shape 13"/>
          <p:cNvSpPr txBox="1">
            <a:spLocks noGrp="1"/>
          </p:cNvSpPr>
          <p:nvPr>
            <p:ph type="subTitle" idx="1"/>
          </p:nvPr>
        </p:nvSpPr>
        <p:spPr>
          <a:xfrm>
            <a:off x="411175" y="3398250"/>
            <a:ext cx="8282400" cy="1260600"/>
          </a:xfrm>
          <a:prstGeom prst="rect">
            <a:avLst/>
          </a:prstGeom>
        </p:spPr>
        <p:txBody>
          <a:bodyPr lIns="91425" tIns="91425" rIns="91425" bIns="91425" anchor="ctr" anchorCtr="0"/>
          <a:lstStyle>
            <a:lvl1pPr lvl="0" algn="ctr">
              <a:lnSpc>
                <a:spcPct val="100000"/>
              </a:lnSpc>
              <a:spcBef>
                <a:spcPts val="0"/>
              </a:spcBef>
              <a:spcAft>
                <a:spcPts val="0"/>
              </a:spcAft>
              <a:buSzPct val="100000"/>
              <a:buFont typeface="Oswald"/>
              <a:buNone/>
              <a:defRPr sz="3600">
                <a:latin typeface="Oswald"/>
                <a:ea typeface="Oswald"/>
                <a:cs typeface="Oswald"/>
                <a:sym typeface="Oswald"/>
              </a:defRPr>
            </a:lvl1pPr>
            <a:lvl2pPr lvl="1" algn="ctr">
              <a:lnSpc>
                <a:spcPct val="100000"/>
              </a:lnSpc>
              <a:spcBef>
                <a:spcPts val="0"/>
              </a:spcBef>
              <a:spcAft>
                <a:spcPts val="0"/>
              </a:spcAft>
              <a:buSzPct val="100000"/>
              <a:buFont typeface="Oswald"/>
              <a:buNone/>
              <a:defRPr sz="3600">
                <a:latin typeface="Oswald"/>
                <a:ea typeface="Oswald"/>
                <a:cs typeface="Oswald"/>
                <a:sym typeface="Oswald"/>
              </a:defRPr>
            </a:lvl2pPr>
            <a:lvl3pPr lvl="2" algn="ctr">
              <a:lnSpc>
                <a:spcPct val="100000"/>
              </a:lnSpc>
              <a:spcBef>
                <a:spcPts val="0"/>
              </a:spcBef>
              <a:spcAft>
                <a:spcPts val="0"/>
              </a:spcAft>
              <a:buSzPct val="100000"/>
              <a:buFont typeface="Oswald"/>
              <a:buNone/>
              <a:defRPr sz="3600">
                <a:latin typeface="Oswald"/>
                <a:ea typeface="Oswald"/>
                <a:cs typeface="Oswald"/>
                <a:sym typeface="Oswald"/>
              </a:defRPr>
            </a:lvl3pPr>
            <a:lvl4pPr lvl="3" algn="ctr">
              <a:lnSpc>
                <a:spcPct val="100000"/>
              </a:lnSpc>
              <a:spcBef>
                <a:spcPts val="0"/>
              </a:spcBef>
              <a:spcAft>
                <a:spcPts val="0"/>
              </a:spcAft>
              <a:buSzPct val="100000"/>
              <a:buFont typeface="Oswald"/>
              <a:buNone/>
              <a:defRPr sz="3600">
                <a:latin typeface="Oswald"/>
                <a:ea typeface="Oswald"/>
                <a:cs typeface="Oswald"/>
                <a:sym typeface="Oswald"/>
              </a:defRPr>
            </a:lvl4pPr>
            <a:lvl5pPr lvl="4" algn="ctr">
              <a:lnSpc>
                <a:spcPct val="100000"/>
              </a:lnSpc>
              <a:spcBef>
                <a:spcPts val="0"/>
              </a:spcBef>
              <a:spcAft>
                <a:spcPts val="0"/>
              </a:spcAft>
              <a:buSzPct val="100000"/>
              <a:buFont typeface="Oswald"/>
              <a:buNone/>
              <a:defRPr sz="3600">
                <a:latin typeface="Oswald"/>
                <a:ea typeface="Oswald"/>
                <a:cs typeface="Oswald"/>
                <a:sym typeface="Oswald"/>
              </a:defRPr>
            </a:lvl5pPr>
            <a:lvl6pPr lvl="5" algn="ctr">
              <a:lnSpc>
                <a:spcPct val="100000"/>
              </a:lnSpc>
              <a:spcBef>
                <a:spcPts val="0"/>
              </a:spcBef>
              <a:spcAft>
                <a:spcPts val="0"/>
              </a:spcAft>
              <a:buSzPct val="100000"/>
              <a:buFont typeface="Oswald"/>
              <a:buNone/>
              <a:defRPr sz="3600">
                <a:latin typeface="Oswald"/>
                <a:ea typeface="Oswald"/>
                <a:cs typeface="Oswald"/>
                <a:sym typeface="Oswald"/>
              </a:defRPr>
            </a:lvl6pPr>
            <a:lvl7pPr lvl="6" algn="ctr">
              <a:lnSpc>
                <a:spcPct val="100000"/>
              </a:lnSpc>
              <a:spcBef>
                <a:spcPts val="0"/>
              </a:spcBef>
              <a:spcAft>
                <a:spcPts val="0"/>
              </a:spcAft>
              <a:buSzPct val="100000"/>
              <a:buFont typeface="Oswald"/>
              <a:buNone/>
              <a:defRPr sz="3600">
                <a:latin typeface="Oswald"/>
                <a:ea typeface="Oswald"/>
                <a:cs typeface="Oswald"/>
                <a:sym typeface="Oswald"/>
              </a:defRPr>
            </a:lvl7pPr>
            <a:lvl8pPr lvl="7" algn="ctr">
              <a:lnSpc>
                <a:spcPct val="100000"/>
              </a:lnSpc>
              <a:spcBef>
                <a:spcPts val="0"/>
              </a:spcBef>
              <a:spcAft>
                <a:spcPts val="0"/>
              </a:spcAft>
              <a:buSzPct val="100000"/>
              <a:buFont typeface="Oswald"/>
              <a:buNone/>
              <a:defRPr sz="3600">
                <a:latin typeface="Oswald"/>
                <a:ea typeface="Oswald"/>
                <a:cs typeface="Oswald"/>
                <a:sym typeface="Oswald"/>
              </a:defRPr>
            </a:lvl8pPr>
            <a:lvl9pPr lvl="8" algn="ctr">
              <a:lnSpc>
                <a:spcPct val="100000"/>
              </a:lnSpc>
              <a:spcBef>
                <a:spcPts val="0"/>
              </a:spcBef>
              <a:spcAft>
                <a:spcPts val="0"/>
              </a:spcAft>
              <a:buSzPct val="100000"/>
              <a:buFont typeface="Oswald"/>
              <a:buNone/>
              <a:defRPr sz="3600">
                <a:latin typeface="Oswald"/>
                <a:ea typeface="Oswald"/>
                <a:cs typeface="Oswald"/>
                <a:sym typeface="Oswald"/>
              </a:defRPr>
            </a:lvl9pPr>
          </a:lstStyle>
          <a:p>
            <a:endParaRPr/>
          </a:p>
        </p:txBody>
      </p:sp>
      <p:sp>
        <p:nvSpPr>
          <p:cNvPr id="14" name="Shape 1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51"/>
        <p:cNvGrpSpPr/>
        <p:nvPr/>
      </p:nvGrpSpPr>
      <p:grpSpPr>
        <a:xfrm>
          <a:off x="0" y="0"/>
          <a:ext cx="0" cy="0"/>
          <a:chOff x="0" y="0"/>
          <a:chExt cx="0" cy="0"/>
        </a:xfrm>
      </p:grpSpPr>
      <p:cxnSp>
        <p:nvCxnSpPr>
          <p:cNvPr id="52" name="Shape 52"/>
          <p:cNvCxnSpPr/>
          <p:nvPr/>
        </p:nvCxnSpPr>
        <p:spPr>
          <a:xfrm>
            <a:off x="413275" y="2988275"/>
            <a:ext cx="910500" cy="0"/>
          </a:xfrm>
          <a:prstGeom prst="straightConnector1">
            <a:avLst/>
          </a:prstGeom>
          <a:noFill/>
          <a:ln w="28575" cap="flat" cmpd="sng">
            <a:solidFill>
              <a:schemeClr val="dk1"/>
            </a:solidFill>
            <a:prstDash val="lgDash"/>
            <a:round/>
            <a:headEnd type="none" w="med" len="med"/>
            <a:tailEnd type="none" w="med" len="med"/>
          </a:ln>
        </p:spPr>
      </p:cxnSp>
      <p:sp>
        <p:nvSpPr>
          <p:cNvPr id="53" name="Shape 53"/>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spcBef>
                <a:spcPts val="0"/>
              </a:spcBef>
              <a:buSzPct val="100000"/>
              <a:defRPr sz="12000"/>
            </a:lvl1pPr>
            <a:lvl2pPr lvl="1">
              <a:spcBef>
                <a:spcPts val="0"/>
              </a:spcBef>
              <a:buSzPct val="100000"/>
              <a:defRPr sz="12000"/>
            </a:lvl2pPr>
            <a:lvl3pPr lvl="2">
              <a:spcBef>
                <a:spcPts val="0"/>
              </a:spcBef>
              <a:buSzPct val="100000"/>
              <a:defRPr sz="12000"/>
            </a:lvl3pPr>
            <a:lvl4pPr lvl="3">
              <a:spcBef>
                <a:spcPts val="0"/>
              </a:spcBef>
              <a:buSzPct val="100000"/>
              <a:defRPr sz="12000"/>
            </a:lvl4pPr>
            <a:lvl5pPr lvl="4">
              <a:spcBef>
                <a:spcPts val="0"/>
              </a:spcBef>
              <a:buSzPct val="100000"/>
              <a:defRPr sz="12000"/>
            </a:lvl5pPr>
            <a:lvl6pPr lvl="5">
              <a:spcBef>
                <a:spcPts val="0"/>
              </a:spcBef>
              <a:buSzPct val="100000"/>
              <a:defRPr sz="12000"/>
            </a:lvl6pPr>
            <a:lvl7pPr lvl="6">
              <a:spcBef>
                <a:spcPts val="0"/>
              </a:spcBef>
              <a:buSzPct val="100000"/>
              <a:defRPr sz="12000"/>
            </a:lvl7pPr>
            <a:lvl8pPr lvl="7">
              <a:spcBef>
                <a:spcPts val="0"/>
              </a:spcBef>
              <a:buSzPct val="100000"/>
              <a:defRPr sz="12000"/>
            </a:lvl8pPr>
            <a:lvl9pPr lvl="8">
              <a:spcBef>
                <a:spcPts val="0"/>
              </a:spcBef>
              <a:buSzPct val="100000"/>
              <a:defRPr sz="12000"/>
            </a:lvl9pPr>
          </a:lstStyle>
          <a:p>
            <a:endParaRPr/>
          </a:p>
        </p:txBody>
      </p:sp>
      <p:sp>
        <p:nvSpPr>
          <p:cNvPr id="54" name="Shape 54"/>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55" name="Shape 5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
        <p:cNvGrpSpPr/>
        <p:nvPr/>
      </p:nvGrpSpPr>
      <p:grpSpPr>
        <a:xfrm>
          <a:off x="0" y="0"/>
          <a:ext cx="0" cy="0"/>
          <a:chOff x="0" y="0"/>
          <a:chExt cx="0" cy="0"/>
        </a:xfrm>
      </p:grpSpPr>
      <p:sp>
        <p:nvSpPr>
          <p:cNvPr id="16" name="Shape 16"/>
          <p:cNvSpPr/>
          <p:nvPr/>
        </p:nvSpPr>
        <p:spPr>
          <a:xfrm>
            <a:off x="0" y="1567350"/>
            <a:ext cx="9144000" cy="20088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7" name="Shape 17"/>
          <p:cNvSpPr txBox="1">
            <a:spLocks noGrp="1"/>
          </p:cNvSpPr>
          <p:nvPr>
            <p:ph type="title"/>
          </p:nvPr>
        </p:nvSpPr>
        <p:spPr>
          <a:xfrm>
            <a:off x="430800" y="1889700"/>
            <a:ext cx="8282400" cy="1516500"/>
          </a:xfrm>
          <a:prstGeom prst="rect">
            <a:avLst/>
          </a:prstGeom>
        </p:spPr>
        <p:txBody>
          <a:bodyPr lIns="91425" tIns="91425" rIns="91425" bIns="91425" anchor="ctr" anchorCtr="0"/>
          <a:lstStyle>
            <a:lvl1pPr lvl="0" algn="ctr">
              <a:spcBef>
                <a:spcPts val="0"/>
              </a:spcBef>
              <a:buClr>
                <a:schemeClr val="lt1"/>
              </a:buClr>
              <a:buSzPct val="100000"/>
              <a:defRPr sz="3600">
                <a:solidFill>
                  <a:schemeClr val="lt1"/>
                </a:solidFill>
              </a:defRPr>
            </a:lvl1pPr>
            <a:lvl2pPr lvl="1" algn="ctr">
              <a:spcBef>
                <a:spcPts val="0"/>
              </a:spcBef>
              <a:buClr>
                <a:schemeClr val="lt1"/>
              </a:buClr>
              <a:buSzPct val="100000"/>
              <a:defRPr sz="3600">
                <a:solidFill>
                  <a:schemeClr val="lt1"/>
                </a:solidFill>
              </a:defRPr>
            </a:lvl2pPr>
            <a:lvl3pPr lvl="2" algn="ctr">
              <a:spcBef>
                <a:spcPts val="0"/>
              </a:spcBef>
              <a:buClr>
                <a:schemeClr val="lt1"/>
              </a:buClr>
              <a:buSzPct val="100000"/>
              <a:defRPr sz="3600">
                <a:solidFill>
                  <a:schemeClr val="lt1"/>
                </a:solidFill>
              </a:defRPr>
            </a:lvl3pPr>
            <a:lvl4pPr lvl="3" algn="ctr">
              <a:spcBef>
                <a:spcPts val="0"/>
              </a:spcBef>
              <a:buClr>
                <a:schemeClr val="lt1"/>
              </a:buClr>
              <a:buSzPct val="100000"/>
              <a:defRPr sz="3600">
                <a:solidFill>
                  <a:schemeClr val="lt1"/>
                </a:solidFill>
              </a:defRPr>
            </a:lvl4pPr>
            <a:lvl5pPr lvl="4" algn="ctr">
              <a:spcBef>
                <a:spcPts val="0"/>
              </a:spcBef>
              <a:buClr>
                <a:schemeClr val="lt1"/>
              </a:buClr>
              <a:buSzPct val="100000"/>
              <a:defRPr sz="3600">
                <a:solidFill>
                  <a:schemeClr val="lt1"/>
                </a:solidFill>
              </a:defRPr>
            </a:lvl5pPr>
            <a:lvl6pPr lvl="5" algn="ctr">
              <a:spcBef>
                <a:spcPts val="0"/>
              </a:spcBef>
              <a:buClr>
                <a:schemeClr val="lt1"/>
              </a:buClr>
              <a:buSzPct val="100000"/>
              <a:defRPr sz="3600">
                <a:solidFill>
                  <a:schemeClr val="lt1"/>
                </a:solidFill>
              </a:defRPr>
            </a:lvl6pPr>
            <a:lvl7pPr lvl="6" algn="ctr">
              <a:spcBef>
                <a:spcPts val="0"/>
              </a:spcBef>
              <a:buClr>
                <a:schemeClr val="lt1"/>
              </a:buClr>
              <a:buSzPct val="100000"/>
              <a:defRPr sz="3600">
                <a:solidFill>
                  <a:schemeClr val="lt1"/>
                </a:solidFill>
              </a:defRPr>
            </a:lvl7pPr>
            <a:lvl8pPr lvl="7" algn="ctr">
              <a:spcBef>
                <a:spcPts val="0"/>
              </a:spcBef>
              <a:buClr>
                <a:schemeClr val="lt1"/>
              </a:buClr>
              <a:buSzPct val="100000"/>
              <a:defRPr sz="3600">
                <a:solidFill>
                  <a:schemeClr val="lt1"/>
                </a:solidFill>
              </a:defRPr>
            </a:lvl8pPr>
            <a:lvl9pPr lvl="8" algn="ctr">
              <a:spcBef>
                <a:spcPts val="0"/>
              </a:spcBef>
              <a:buClr>
                <a:schemeClr val="lt1"/>
              </a:buClr>
              <a:buSzPct val="100000"/>
              <a:defRPr sz="3600">
                <a:solidFill>
                  <a:schemeClr val="lt1"/>
                </a:solidFill>
              </a:defRPr>
            </a:lvl9pPr>
          </a:lstStyle>
          <a:p>
            <a:endParaRPr/>
          </a:p>
        </p:txBody>
      </p:sp>
      <p:sp>
        <p:nvSpPr>
          <p:cNvPr id="18" name="Shape 1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cxnSp>
        <p:nvCxnSpPr>
          <p:cNvPr id="20" name="Shape 20"/>
          <p:cNvCxnSpPr/>
          <p:nvPr/>
        </p:nvCxnSpPr>
        <p:spPr>
          <a:xfrm>
            <a:off x="429200" y="1275577"/>
            <a:ext cx="614100" cy="0"/>
          </a:xfrm>
          <a:prstGeom prst="straightConnector1">
            <a:avLst/>
          </a:prstGeom>
          <a:noFill/>
          <a:ln w="19050" cap="flat" cmpd="sng">
            <a:solidFill>
              <a:schemeClr val="dk2"/>
            </a:solidFill>
            <a:prstDash val="lgDash"/>
            <a:round/>
            <a:headEnd type="none" w="med" len="med"/>
            <a:tailEnd type="none" w="med" len="med"/>
          </a:ln>
        </p:spPr>
      </p:cxnSp>
      <p:sp>
        <p:nvSpPr>
          <p:cNvPr id="21" name="Shape 21"/>
          <p:cNvSpPr txBox="1">
            <a:spLocks noGrp="1"/>
          </p:cNvSpPr>
          <p:nvPr>
            <p:ph type="title"/>
          </p:nvPr>
        </p:nvSpPr>
        <p:spPr>
          <a:xfrm>
            <a:off x="311700" y="372500"/>
            <a:ext cx="8520600" cy="7335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468825"/>
            <a:ext cx="8520600" cy="30999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cxnSp>
        <p:nvCxnSpPr>
          <p:cNvPr id="25" name="Shape 25"/>
          <p:cNvCxnSpPr/>
          <p:nvPr/>
        </p:nvCxnSpPr>
        <p:spPr>
          <a:xfrm>
            <a:off x="429200" y="1275577"/>
            <a:ext cx="614100" cy="0"/>
          </a:xfrm>
          <a:prstGeom prst="straightConnector1">
            <a:avLst/>
          </a:prstGeom>
          <a:noFill/>
          <a:ln w="19050" cap="flat" cmpd="sng">
            <a:solidFill>
              <a:schemeClr val="dk2"/>
            </a:solidFill>
            <a:prstDash val="lgDash"/>
            <a:round/>
            <a:headEnd type="none" w="med" len="med"/>
            <a:tailEnd type="none" w="med" len="med"/>
          </a:ln>
        </p:spPr>
      </p:cxnSp>
      <p:sp>
        <p:nvSpPr>
          <p:cNvPr id="26" name="Shape 26"/>
          <p:cNvSpPr txBox="1">
            <a:spLocks noGrp="1"/>
          </p:cNvSpPr>
          <p:nvPr>
            <p:ph type="title"/>
          </p:nvPr>
        </p:nvSpPr>
        <p:spPr>
          <a:xfrm>
            <a:off x="311700" y="372500"/>
            <a:ext cx="8520600" cy="7335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body" idx="1"/>
          </p:nvPr>
        </p:nvSpPr>
        <p:spPr>
          <a:xfrm>
            <a:off x="311700" y="1468825"/>
            <a:ext cx="3999900" cy="30999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body" idx="2"/>
          </p:nvPr>
        </p:nvSpPr>
        <p:spPr>
          <a:xfrm>
            <a:off x="4832400" y="1468825"/>
            <a:ext cx="3999900" cy="30999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9" name="Shape 2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372500"/>
            <a:ext cx="8520600" cy="7335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2" name="Shape 3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3"/>
        <p:cNvGrpSpPr/>
        <p:nvPr/>
      </p:nvGrpSpPr>
      <p:grpSpPr>
        <a:xfrm>
          <a:off x="0" y="0"/>
          <a:ext cx="0" cy="0"/>
          <a:chOff x="0" y="0"/>
          <a:chExt cx="0" cy="0"/>
        </a:xfrm>
      </p:grpSpPr>
      <p:cxnSp>
        <p:nvCxnSpPr>
          <p:cNvPr id="34" name="Shape 34"/>
          <p:cNvCxnSpPr/>
          <p:nvPr/>
        </p:nvCxnSpPr>
        <p:spPr>
          <a:xfrm>
            <a:off x="418675" y="1457787"/>
            <a:ext cx="614100" cy="0"/>
          </a:xfrm>
          <a:prstGeom prst="straightConnector1">
            <a:avLst/>
          </a:prstGeom>
          <a:noFill/>
          <a:ln w="19050" cap="flat" cmpd="sng">
            <a:solidFill>
              <a:schemeClr val="dk2"/>
            </a:solidFill>
            <a:prstDash val="lgDash"/>
            <a:round/>
            <a:headEnd type="none" w="med" len="med"/>
            <a:tailEnd type="none" w="med" len="med"/>
          </a:ln>
        </p:spPr>
      </p:cxnSp>
      <p:sp>
        <p:nvSpPr>
          <p:cNvPr id="35" name="Shape 35"/>
          <p:cNvSpPr txBox="1">
            <a:spLocks noGrp="1"/>
          </p:cNvSpPr>
          <p:nvPr>
            <p:ph type="title"/>
          </p:nvPr>
        </p:nvSpPr>
        <p:spPr>
          <a:xfrm>
            <a:off x="311700" y="6318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6" name="Shape 36"/>
          <p:cNvSpPr txBox="1">
            <a:spLocks noGrp="1"/>
          </p:cNvSpPr>
          <p:nvPr>
            <p:ph type="body" idx="1"/>
          </p:nvPr>
        </p:nvSpPr>
        <p:spPr>
          <a:xfrm>
            <a:off x="311700" y="1618203"/>
            <a:ext cx="2808000" cy="29508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7" name="Shape 3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490250" y="528900"/>
            <a:ext cx="5678100" cy="4085700"/>
          </a:xfrm>
          <a:prstGeom prst="rect">
            <a:avLst/>
          </a:prstGeom>
        </p:spPr>
        <p:txBody>
          <a:bodyPr lIns="91425" tIns="91425" rIns="91425" bIns="91425" anchor="ctr" anchorCtr="0"/>
          <a:lstStyle>
            <a:lvl1pPr lvl="0">
              <a:spcBef>
                <a:spcPts val="0"/>
              </a:spcBef>
              <a:buClr>
                <a:schemeClr val="lt1"/>
              </a:buClr>
              <a:buSzPct val="100000"/>
              <a:defRPr sz="5400">
                <a:solidFill>
                  <a:schemeClr val="lt1"/>
                </a:solidFill>
              </a:defRPr>
            </a:lvl1pPr>
            <a:lvl2pPr lvl="1">
              <a:spcBef>
                <a:spcPts val="0"/>
              </a:spcBef>
              <a:buClr>
                <a:schemeClr val="lt1"/>
              </a:buClr>
              <a:buSzPct val="100000"/>
              <a:defRPr sz="5400">
                <a:solidFill>
                  <a:schemeClr val="lt1"/>
                </a:solidFill>
              </a:defRPr>
            </a:lvl2pPr>
            <a:lvl3pPr lvl="2">
              <a:spcBef>
                <a:spcPts val="0"/>
              </a:spcBef>
              <a:buClr>
                <a:schemeClr val="lt1"/>
              </a:buClr>
              <a:buSzPct val="100000"/>
              <a:defRPr sz="5400">
                <a:solidFill>
                  <a:schemeClr val="lt1"/>
                </a:solidFill>
              </a:defRPr>
            </a:lvl3pPr>
            <a:lvl4pPr lvl="3">
              <a:spcBef>
                <a:spcPts val="0"/>
              </a:spcBef>
              <a:buClr>
                <a:schemeClr val="lt1"/>
              </a:buClr>
              <a:buSzPct val="100000"/>
              <a:defRPr sz="5400">
                <a:solidFill>
                  <a:schemeClr val="lt1"/>
                </a:solidFill>
              </a:defRPr>
            </a:lvl4pPr>
            <a:lvl5pPr lvl="4">
              <a:spcBef>
                <a:spcPts val="0"/>
              </a:spcBef>
              <a:buClr>
                <a:schemeClr val="lt1"/>
              </a:buClr>
              <a:buSzPct val="100000"/>
              <a:defRPr sz="5400">
                <a:solidFill>
                  <a:schemeClr val="lt1"/>
                </a:solidFill>
              </a:defRPr>
            </a:lvl5pPr>
            <a:lvl6pPr lvl="5">
              <a:spcBef>
                <a:spcPts val="0"/>
              </a:spcBef>
              <a:buClr>
                <a:schemeClr val="lt1"/>
              </a:buClr>
              <a:buSzPct val="100000"/>
              <a:defRPr sz="5400">
                <a:solidFill>
                  <a:schemeClr val="lt1"/>
                </a:solidFill>
              </a:defRPr>
            </a:lvl6pPr>
            <a:lvl7pPr lvl="6">
              <a:spcBef>
                <a:spcPts val="0"/>
              </a:spcBef>
              <a:buClr>
                <a:schemeClr val="lt1"/>
              </a:buClr>
              <a:buSzPct val="100000"/>
              <a:defRPr sz="5400">
                <a:solidFill>
                  <a:schemeClr val="lt1"/>
                </a:solidFill>
              </a:defRPr>
            </a:lvl7pPr>
            <a:lvl8pPr lvl="7">
              <a:spcBef>
                <a:spcPts val="0"/>
              </a:spcBef>
              <a:buClr>
                <a:schemeClr val="lt1"/>
              </a:buClr>
              <a:buSzPct val="100000"/>
              <a:defRPr sz="5400">
                <a:solidFill>
                  <a:schemeClr val="lt1"/>
                </a:solidFill>
              </a:defRPr>
            </a:lvl8pPr>
            <a:lvl9pPr lvl="8">
              <a:spcBef>
                <a:spcPts val="0"/>
              </a:spcBef>
              <a:buClr>
                <a:schemeClr val="lt1"/>
              </a:buClr>
              <a:buSzPct val="100000"/>
              <a:defRPr sz="5400">
                <a:solidFill>
                  <a:schemeClr val="lt1"/>
                </a:solidFill>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bg>
      <p:bgPr>
        <a:solidFill>
          <a:schemeClr val="dk1"/>
        </a:solidFill>
        <a:effectLst/>
      </p:bgPr>
    </p:bg>
    <p:spTree>
      <p:nvGrpSpPr>
        <p:cNvPr id="1" name="Shape 41"/>
        <p:cNvGrpSpPr/>
        <p:nvPr/>
      </p:nvGrpSpPr>
      <p:grpSpPr>
        <a:xfrm>
          <a:off x="0" y="0"/>
          <a:ext cx="0" cy="0"/>
          <a:chOff x="0" y="0"/>
          <a:chExt cx="0" cy="0"/>
        </a:xfrm>
      </p:grpSpPr>
      <p:sp>
        <p:nvSpPr>
          <p:cNvPr id="42" name="Shape 42"/>
          <p:cNvSpPr/>
          <p:nvPr/>
        </p:nvSpPr>
        <p:spPr>
          <a:xfrm>
            <a:off x="4572000" y="175"/>
            <a:ext cx="4572000" cy="5143500"/>
          </a:xfrm>
          <a:prstGeom prst="rect">
            <a:avLst/>
          </a:prstGeom>
          <a:solidFill>
            <a:schemeClr val="lt1"/>
          </a:solidFill>
          <a:ln>
            <a:noFill/>
          </a:ln>
        </p:spPr>
        <p:txBody>
          <a:bodyPr lIns="91425" tIns="91425" rIns="91425" bIns="91425" anchor="ctr" anchorCtr="0">
            <a:noAutofit/>
          </a:bodyPr>
          <a:lstStyle/>
          <a:p>
            <a:pPr lvl="0">
              <a:spcBef>
                <a:spcPts val="0"/>
              </a:spcBef>
              <a:buNone/>
            </a:pPr>
            <a:endParaRPr/>
          </a:p>
        </p:txBody>
      </p:sp>
      <p:cxnSp>
        <p:nvCxnSpPr>
          <p:cNvPr id="43" name="Shape 43"/>
          <p:cNvCxnSpPr/>
          <p:nvPr/>
        </p:nvCxnSpPr>
        <p:spPr>
          <a:xfrm>
            <a:off x="5029675" y="4495500"/>
            <a:ext cx="577200" cy="0"/>
          </a:xfrm>
          <a:prstGeom prst="straightConnector1">
            <a:avLst/>
          </a:prstGeom>
          <a:noFill/>
          <a:ln w="19050" cap="flat" cmpd="sng">
            <a:solidFill>
              <a:schemeClr val="dk1"/>
            </a:solidFill>
            <a:prstDash val="lgDash"/>
            <a:round/>
            <a:headEnd type="none" w="med" len="med"/>
            <a:tailEnd type="none" w="med" len="med"/>
          </a:ln>
        </p:spPr>
      </p:cxnSp>
      <p:sp>
        <p:nvSpPr>
          <p:cNvPr id="44" name="Shape 44"/>
          <p:cNvSpPr txBox="1">
            <a:spLocks noGrp="1"/>
          </p:cNvSpPr>
          <p:nvPr>
            <p:ph type="title"/>
          </p:nvPr>
        </p:nvSpPr>
        <p:spPr>
          <a:xfrm>
            <a:off x="265500" y="1078750"/>
            <a:ext cx="4045200" cy="1789200"/>
          </a:xfrm>
          <a:prstGeom prst="rect">
            <a:avLst/>
          </a:prstGeom>
        </p:spPr>
        <p:txBody>
          <a:bodyPr lIns="91425" tIns="91425" rIns="91425" bIns="91425" anchor="b" anchorCtr="0"/>
          <a:lstStyle>
            <a:lvl1pPr lvl="0" algn="ctr">
              <a:spcBef>
                <a:spcPts val="0"/>
              </a:spcBef>
              <a:buClr>
                <a:schemeClr val="lt1"/>
              </a:buClr>
              <a:buSzPct val="100000"/>
              <a:defRPr sz="4600">
                <a:solidFill>
                  <a:schemeClr val="lt1"/>
                </a:solidFill>
              </a:defRPr>
            </a:lvl1pPr>
            <a:lvl2pPr lvl="1" algn="ctr">
              <a:spcBef>
                <a:spcPts val="0"/>
              </a:spcBef>
              <a:buClr>
                <a:schemeClr val="lt1"/>
              </a:buClr>
              <a:buSzPct val="100000"/>
              <a:defRPr sz="4600">
                <a:solidFill>
                  <a:schemeClr val="lt1"/>
                </a:solidFill>
              </a:defRPr>
            </a:lvl2pPr>
            <a:lvl3pPr lvl="2" algn="ctr">
              <a:spcBef>
                <a:spcPts val="0"/>
              </a:spcBef>
              <a:buClr>
                <a:schemeClr val="lt1"/>
              </a:buClr>
              <a:buSzPct val="100000"/>
              <a:defRPr sz="4600">
                <a:solidFill>
                  <a:schemeClr val="lt1"/>
                </a:solidFill>
              </a:defRPr>
            </a:lvl3pPr>
            <a:lvl4pPr lvl="3" algn="ctr">
              <a:spcBef>
                <a:spcPts val="0"/>
              </a:spcBef>
              <a:buClr>
                <a:schemeClr val="lt1"/>
              </a:buClr>
              <a:buSzPct val="100000"/>
              <a:defRPr sz="4600">
                <a:solidFill>
                  <a:schemeClr val="lt1"/>
                </a:solidFill>
              </a:defRPr>
            </a:lvl4pPr>
            <a:lvl5pPr lvl="4" algn="ctr">
              <a:spcBef>
                <a:spcPts val="0"/>
              </a:spcBef>
              <a:buClr>
                <a:schemeClr val="lt1"/>
              </a:buClr>
              <a:buSzPct val="100000"/>
              <a:defRPr sz="4600">
                <a:solidFill>
                  <a:schemeClr val="lt1"/>
                </a:solidFill>
              </a:defRPr>
            </a:lvl5pPr>
            <a:lvl6pPr lvl="5" algn="ctr">
              <a:spcBef>
                <a:spcPts val="0"/>
              </a:spcBef>
              <a:buClr>
                <a:schemeClr val="lt1"/>
              </a:buClr>
              <a:buSzPct val="100000"/>
              <a:defRPr sz="4600">
                <a:solidFill>
                  <a:schemeClr val="lt1"/>
                </a:solidFill>
              </a:defRPr>
            </a:lvl6pPr>
            <a:lvl7pPr lvl="6" algn="ctr">
              <a:spcBef>
                <a:spcPts val="0"/>
              </a:spcBef>
              <a:buClr>
                <a:schemeClr val="lt1"/>
              </a:buClr>
              <a:buSzPct val="100000"/>
              <a:defRPr sz="4600">
                <a:solidFill>
                  <a:schemeClr val="lt1"/>
                </a:solidFill>
              </a:defRPr>
            </a:lvl7pPr>
            <a:lvl8pPr lvl="7" algn="ctr">
              <a:spcBef>
                <a:spcPts val="0"/>
              </a:spcBef>
              <a:buClr>
                <a:schemeClr val="lt1"/>
              </a:buClr>
              <a:buSzPct val="100000"/>
              <a:defRPr sz="4600">
                <a:solidFill>
                  <a:schemeClr val="lt1"/>
                </a:solidFill>
              </a:defRPr>
            </a:lvl8pPr>
            <a:lvl9pPr lvl="8" algn="ctr">
              <a:spcBef>
                <a:spcPts val="0"/>
              </a:spcBef>
              <a:buClr>
                <a:schemeClr val="lt1"/>
              </a:buClr>
              <a:buSzPct val="100000"/>
              <a:defRPr sz="4600">
                <a:solidFill>
                  <a:schemeClr val="lt1"/>
                </a:solidFill>
              </a:defRPr>
            </a:lvl9pPr>
          </a:lstStyle>
          <a:p>
            <a:endParaRPr/>
          </a:p>
        </p:txBody>
      </p:sp>
      <p:sp>
        <p:nvSpPr>
          <p:cNvPr id="45" name="Shape 45"/>
          <p:cNvSpPr txBox="1">
            <a:spLocks noGrp="1"/>
          </p:cNvSpPr>
          <p:nvPr>
            <p:ph type="subTitle" idx="1"/>
          </p:nvPr>
        </p:nvSpPr>
        <p:spPr>
          <a:xfrm>
            <a:off x="265500" y="2921400"/>
            <a:ext cx="4045200" cy="1345500"/>
          </a:xfrm>
          <a:prstGeom prst="rect">
            <a:avLst/>
          </a:prstGeom>
        </p:spPr>
        <p:txBody>
          <a:bodyPr lIns="91425" tIns="91425" rIns="91425" bIns="91425" anchor="t" anchorCtr="0"/>
          <a:lstStyle>
            <a:lvl1pPr lvl="0" algn="ctr">
              <a:lnSpc>
                <a:spcPct val="100000"/>
              </a:lnSpc>
              <a:spcBef>
                <a:spcPts val="0"/>
              </a:spcBef>
              <a:spcAft>
                <a:spcPts val="0"/>
              </a:spcAft>
              <a:buClr>
                <a:schemeClr val="lt1"/>
              </a:buClr>
              <a:buSzPct val="100000"/>
              <a:buNone/>
              <a:defRPr sz="1900">
                <a:solidFill>
                  <a:schemeClr val="lt1"/>
                </a:solidFill>
              </a:defRPr>
            </a:lvl1pPr>
            <a:lvl2pPr lvl="1" algn="ctr">
              <a:lnSpc>
                <a:spcPct val="100000"/>
              </a:lnSpc>
              <a:spcBef>
                <a:spcPts val="0"/>
              </a:spcBef>
              <a:spcAft>
                <a:spcPts val="0"/>
              </a:spcAft>
              <a:buClr>
                <a:schemeClr val="lt1"/>
              </a:buClr>
              <a:buSzPct val="100000"/>
              <a:buNone/>
              <a:defRPr sz="1900">
                <a:solidFill>
                  <a:schemeClr val="lt1"/>
                </a:solidFill>
              </a:defRPr>
            </a:lvl2pPr>
            <a:lvl3pPr lvl="2" algn="ctr">
              <a:lnSpc>
                <a:spcPct val="100000"/>
              </a:lnSpc>
              <a:spcBef>
                <a:spcPts val="0"/>
              </a:spcBef>
              <a:spcAft>
                <a:spcPts val="0"/>
              </a:spcAft>
              <a:buClr>
                <a:schemeClr val="lt1"/>
              </a:buClr>
              <a:buSzPct val="100000"/>
              <a:buNone/>
              <a:defRPr sz="1900">
                <a:solidFill>
                  <a:schemeClr val="lt1"/>
                </a:solidFill>
              </a:defRPr>
            </a:lvl3pPr>
            <a:lvl4pPr lvl="3" algn="ctr">
              <a:lnSpc>
                <a:spcPct val="100000"/>
              </a:lnSpc>
              <a:spcBef>
                <a:spcPts val="0"/>
              </a:spcBef>
              <a:spcAft>
                <a:spcPts val="0"/>
              </a:spcAft>
              <a:buClr>
                <a:schemeClr val="lt1"/>
              </a:buClr>
              <a:buSzPct val="100000"/>
              <a:buNone/>
              <a:defRPr sz="1900">
                <a:solidFill>
                  <a:schemeClr val="lt1"/>
                </a:solidFill>
              </a:defRPr>
            </a:lvl4pPr>
            <a:lvl5pPr lvl="4" algn="ctr">
              <a:lnSpc>
                <a:spcPct val="100000"/>
              </a:lnSpc>
              <a:spcBef>
                <a:spcPts val="0"/>
              </a:spcBef>
              <a:spcAft>
                <a:spcPts val="0"/>
              </a:spcAft>
              <a:buClr>
                <a:schemeClr val="lt1"/>
              </a:buClr>
              <a:buSzPct val="100000"/>
              <a:buNone/>
              <a:defRPr sz="1900">
                <a:solidFill>
                  <a:schemeClr val="lt1"/>
                </a:solidFill>
              </a:defRPr>
            </a:lvl5pPr>
            <a:lvl6pPr lvl="5" algn="ctr">
              <a:lnSpc>
                <a:spcPct val="100000"/>
              </a:lnSpc>
              <a:spcBef>
                <a:spcPts val="0"/>
              </a:spcBef>
              <a:spcAft>
                <a:spcPts val="0"/>
              </a:spcAft>
              <a:buClr>
                <a:schemeClr val="lt1"/>
              </a:buClr>
              <a:buSzPct val="100000"/>
              <a:buNone/>
              <a:defRPr sz="1900">
                <a:solidFill>
                  <a:schemeClr val="lt1"/>
                </a:solidFill>
              </a:defRPr>
            </a:lvl6pPr>
            <a:lvl7pPr lvl="6" algn="ctr">
              <a:lnSpc>
                <a:spcPct val="100000"/>
              </a:lnSpc>
              <a:spcBef>
                <a:spcPts val="0"/>
              </a:spcBef>
              <a:spcAft>
                <a:spcPts val="0"/>
              </a:spcAft>
              <a:buClr>
                <a:schemeClr val="lt1"/>
              </a:buClr>
              <a:buSzPct val="100000"/>
              <a:buNone/>
              <a:defRPr sz="1900">
                <a:solidFill>
                  <a:schemeClr val="lt1"/>
                </a:solidFill>
              </a:defRPr>
            </a:lvl7pPr>
            <a:lvl8pPr lvl="7" algn="ctr">
              <a:lnSpc>
                <a:spcPct val="100000"/>
              </a:lnSpc>
              <a:spcBef>
                <a:spcPts val="0"/>
              </a:spcBef>
              <a:spcAft>
                <a:spcPts val="0"/>
              </a:spcAft>
              <a:buClr>
                <a:schemeClr val="lt1"/>
              </a:buClr>
              <a:buSzPct val="100000"/>
              <a:buNone/>
              <a:defRPr sz="1900">
                <a:solidFill>
                  <a:schemeClr val="lt1"/>
                </a:solidFill>
              </a:defRPr>
            </a:lvl8pPr>
            <a:lvl9pPr lvl="8" algn="ctr">
              <a:lnSpc>
                <a:spcPct val="100000"/>
              </a:lnSpc>
              <a:spcBef>
                <a:spcPts val="0"/>
              </a:spcBef>
              <a:spcAft>
                <a:spcPts val="0"/>
              </a:spcAft>
              <a:buClr>
                <a:schemeClr val="lt1"/>
              </a:buClr>
              <a:buSzPct val="100000"/>
              <a:buNone/>
              <a:defRPr sz="1900">
                <a:solidFill>
                  <a:schemeClr val="lt1"/>
                </a:solidFill>
              </a:defRPr>
            </a:lvl9pPr>
          </a:lstStyle>
          <a:p>
            <a:endParaRPr/>
          </a:p>
        </p:txBody>
      </p:sp>
      <p:sp>
        <p:nvSpPr>
          <p:cNvPr id="46" name="Shape 46"/>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8"/>
        <p:cNvGrpSpPr/>
        <p:nvPr/>
      </p:nvGrpSpPr>
      <p:grpSpPr>
        <a:xfrm>
          <a:off x="0" y="0"/>
          <a:ext cx="0" cy="0"/>
          <a:chOff x="0" y="0"/>
          <a:chExt cx="0" cy="0"/>
        </a:xfrm>
      </p:grpSpPr>
      <p:sp>
        <p:nvSpPr>
          <p:cNvPr id="49" name="Shape 49"/>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SzPct val="100000"/>
              <a:buFont typeface="Oswald"/>
              <a:buNone/>
              <a:defRPr sz="2100">
                <a:latin typeface="Oswald"/>
                <a:ea typeface="Oswald"/>
                <a:cs typeface="Oswald"/>
                <a:sym typeface="Oswald"/>
              </a:defRPr>
            </a:lvl1pPr>
          </a:lstStyle>
          <a:p>
            <a:endParaRPr/>
          </a:p>
        </p:txBody>
      </p:sp>
      <p:sp>
        <p:nvSpPr>
          <p:cNvPr id="50" name="Shape 5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72500"/>
            <a:ext cx="8520600" cy="733500"/>
          </a:xfrm>
          <a:prstGeom prst="rect">
            <a:avLst/>
          </a:prstGeom>
          <a:noFill/>
          <a:ln>
            <a:noFill/>
          </a:ln>
        </p:spPr>
        <p:txBody>
          <a:bodyPr lIns="91425" tIns="91425" rIns="91425" bIns="91425" anchor="b" anchorCtr="0"/>
          <a:lstStyle>
            <a:lvl1pPr lvl="0">
              <a:spcBef>
                <a:spcPts val="0"/>
              </a:spcBef>
              <a:buClr>
                <a:schemeClr val="dk2"/>
              </a:buClr>
              <a:buSzPct val="100000"/>
              <a:buFont typeface="Oswald"/>
              <a:buNone/>
              <a:defRPr sz="3000">
                <a:solidFill>
                  <a:schemeClr val="dk2"/>
                </a:solidFill>
                <a:latin typeface="Oswald"/>
                <a:ea typeface="Oswald"/>
                <a:cs typeface="Oswald"/>
                <a:sym typeface="Oswald"/>
              </a:defRPr>
            </a:lvl1pPr>
            <a:lvl2pPr lvl="1">
              <a:spcBef>
                <a:spcPts val="0"/>
              </a:spcBef>
              <a:buClr>
                <a:schemeClr val="dk2"/>
              </a:buClr>
              <a:buSzPct val="100000"/>
              <a:buFont typeface="Oswald"/>
              <a:buNone/>
              <a:defRPr sz="3000">
                <a:solidFill>
                  <a:schemeClr val="dk2"/>
                </a:solidFill>
                <a:latin typeface="Oswald"/>
                <a:ea typeface="Oswald"/>
                <a:cs typeface="Oswald"/>
                <a:sym typeface="Oswald"/>
              </a:defRPr>
            </a:lvl2pPr>
            <a:lvl3pPr lvl="2">
              <a:spcBef>
                <a:spcPts val="0"/>
              </a:spcBef>
              <a:buClr>
                <a:schemeClr val="dk2"/>
              </a:buClr>
              <a:buSzPct val="100000"/>
              <a:buFont typeface="Oswald"/>
              <a:buNone/>
              <a:defRPr sz="3000">
                <a:solidFill>
                  <a:schemeClr val="dk2"/>
                </a:solidFill>
                <a:latin typeface="Oswald"/>
                <a:ea typeface="Oswald"/>
                <a:cs typeface="Oswald"/>
                <a:sym typeface="Oswald"/>
              </a:defRPr>
            </a:lvl3pPr>
            <a:lvl4pPr lvl="3">
              <a:spcBef>
                <a:spcPts val="0"/>
              </a:spcBef>
              <a:buClr>
                <a:schemeClr val="dk2"/>
              </a:buClr>
              <a:buSzPct val="100000"/>
              <a:buFont typeface="Oswald"/>
              <a:buNone/>
              <a:defRPr sz="3000">
                <a:solidFill>
                  <a:schemeClr val="dk2"/>
                </a:solidFill>
                <a:latin typeface="Oswald"/>
                <a:ea typeface="Oswald"/>
                <a:cs typeface="Oswald"/>
                <a:sym typeface="Oswald"/>
              </a:defRPr>
            </a:lvl4pPr>
            <a:lvl5pPr lvl="4">
              <a:spcBef>
                <a:spcPts val="0"/>
              </a:spcBef>
              <a:buClr>
                <a:schemeClr val="dk2"/>
              </a:buClr>
              <a:buSzPct val="100000"/>
              <a:buFont typeface="Oswald"/>
              <a:buNone/>
              <a:defRPr sz="3000">
                <a:solidFill>
                  <a:schemeClr val="dk2"/>
                </a:solidFill>
                <a:latin typeface="Oswald"/>
                <a:ea typeface="Oswald"/>
                <a:cs typeface="Oswald"/>
                <a:sym typeface="Oswald"/>
              </a:defRPr>
            </a:lvl5pPr>
            <a:lvl6pPr lvl="5">
              <a:spcBef>
                <a:spcPts val="0"/>
              </a:spcBef>
              <a:buClr>
                <a:schemeClr val="dk2"/>
              </a:buClr>
              <a:buSzPct val="100000"/>
              <a:buFont typeface="Oswald"/>
              <a:buNone/>
              <a:defRPr sz="3000">
                <a:solidFill>
                  <a:schemeClr val="dk2"/>
                </a:solidFill>
                <a:latin typeface="Oswald"/>
                <a:ea typeface="Oswald"/>
                <a:cs typeface="Oswald"/>
                <a:sym typeface="Oswald"/>
              </a:defRPr>
            </a:lvl6pPr>
            <a:lvl7pPr lvl="6">
              <a:spcBef>
                <a:spcPts val="0"/>
              </a:spcBef>
              <a:buClr>
                <a:schemeClr val="dk2"/>
              </a:buClr>
              <a:buSzPct val="100000"/>
              <a:buFont typeface="Oswald"/>
              <a:buNone/>
              <a:defRPr sz="3000">
                <a:solidFill>
                  <a:schemeClr val="dk2"/>
                </a:solidFill>
                <a:latin typeface="Oswald"/>
                <a:ea typeface="Oswald"/>
                <a:cs typeface="Oswald"/>
                <a:sym typeface="Oswald"/>
              </a:defRPr>
            </a:lvl7pPr>
            <a:lvl8pPr lvl="7">
              <a:spcBef>
                <a:spcPts val="0"/>
              </a:spcBef>
              <a:buClr>
                <a:schemeClr val="dk2"/>
              </a:buClr>
              <a:buSzPct val="100000"/>
              <a:buFont typeface="Oswald"/>
              <a:buNone/>
              <a:defRPr sz="3000">
                <a:solidFill>
                  <a:schemeClr val="dk2"/>
                </a:solidFill>
                <a:latin typeface="Oswald"/>
                <a:ea typeface="Oswald"/>
                <a:cs typeface="Oswald"/>
                <a:sym typeface="Oswald"/>
              </a:defRPr>
            </a:lvl8pPr>
            <a:lvl9pPr lvl="8">
              <a:spcBef>
                <a:spcPts val="0"/>
              </a:spcBef>
              <a:buClr>
                <a:schemeClr val="dk2"/>
              </a:buClr>
              <a:buSzPct val="100000"/>
              <a:buFont typeface="Oswald"/>
              <a:buNone/>
              <a:defRPr sz="3000">
                <a:solidFill>
                  <a:schemeClr val="dk2"/>
                </a:solidFill>
                <a:latin typeface="Oswald"/>
                <a:ea typeface="Oswald"/>
                <a:cs typeface="Oswald"/>
                <a:sym typeface="Oswald"/>
              </a:defRPr>
            </a:lvl9pPr>
          </a:lstStyle>
          <a:p>
            <a:endParaRPr/>
          </a:p>
        </p:txBody>
      </p:sp>
      <p:sp>
        <p:nvSpPr>
          <p:cNvPr id="7" name="Shape 7"/>
          <p:cNvSpPr txBox="1">
            <a:spLocks noGrp="1"/>
          </p:cNvSpPr>
          <p:nvPr>
            <p:ph type="body" idx="1"/>
          </p:nvPr>
        </p:nvSpPr>
        <p:spPr>
          <a:xfrm>
            <a:off x="311700" y="1468825"/>
            <a:ext cx="8520600" cy="30999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buFont typeface="Source Code Pro"/>
              <a:defRPr sz="1800">
                <a:solidFill>
                  <a:schemeClr val="dk2"/>
                </a:solidFill>
                <a:latin typeface="Source Code Pro"/>
                <a:ea typeface="Source Code Pro"/>
                <a:cs typeface="Source Code Pro"/>
                <a:sym typeface="Source Code Pro"/>
              </a:defRPr>
            </a:lvl1pPr>
            <a:lvl2pPr lvl="1">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2pPr>
            <a:lvl3pPr lvl="2">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3pPr>
            <a:lvl4pPr lvl="3">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4pPr>
            <a:lvl5pPr lvl="4">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5pPr>
            <a:lvl6pPr lvl="5">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6pPr>
            <a:lvl7pPr lvl="6">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7pPr>
            <a:lvl8pPr lvl="7">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8pPr>
            <a:lvl9pPr lvl="8">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latin typeface="Source Code Pro"/>
                <a:ea typeface="Source Code Pro"/>
                <a:cs typeface="Source Code Pro"/>
                <a:sym typeface="Source Code Pro"/>
              </a:rPr>
              <a:t>‹#›</a:t>
            </a:fld>
            <a:endParaRPr lang="en" sz="1000">
              <a:solidFill>
                <a:schemeClr val="dk2"/>
              </a:solidFill>
              <a:latin typeface="Source Code Pro"/>
              <a:ea typeface="Source Code Pro"/>
              <a:cs typeface="Source Code Pro"/>
              <a:sym typeface="Source Code Pr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311700" y="372500"/>
            <a:ext cx="8520600" cy="733500"/>
          </a:xfrm>
          <a:prstGeom prst="rect">
            <a:avLst/>
          </a:prstGeom>
        </p:spPr>
        <p:txBody>
          <a:bodyPr lIns="91425" tIns="91425" rIns="91425" bIns="91425" anchor="b" anchorCtr="0">
            <a:noAutofit/>
          </a:bodyPr>
          <a:lstStyle/>
          <a:p>
            <a:pPr lvl="0">
              <a:spcBef>
                <a:spcPts val="0"/>
              </a:spcBef>
              <a:buNone/>
            </a:pPr>
            <a:r>
              <a:rPr lang="en" sz="4500" dirty="0">
                <a:latin typeface="Amatic SC"/>
                <a:ea typeface="Amatic SC"/>
                <a:cs typeface="Amatic SC"/>
                <a:sym typeface="Amatic SC"/>
              </a:rPr>
              <a:t>Responsible Medication Use - Game Rules</a:t>
            </a:r>
          </a:p>
        </p:txBody>
      </p:sp>
      <p:sp>
        <p:nvSpPr>
          <p:cNvPr id="63" name="Shape 63"/>
          <p:cNvSpPr txBox="1">
            <a:spLocks noGrp="1"/>
          </p:cNvSpPr>
          <p:nvPr>
            <p:ph type="body" idx="1"/>
          </p:nvPr>
        </p:nvSpPr>
        <p:spPr>
          <a:xfrm>
            <a:off x="311700" y="1468825"/>
            <a:ext cx="8520600" cy="3326700"/>
          </a:xfrm>
          <a:prstGeom prst="rect">
            <a:avLst/>
          </a:prstGeom>
        </p:spPr>
        <p:txBody>
          <a:bodyPr lIns="91425" tIns="91425" rIns="91425" bIns="91425" anchor="t" anchorCtr="0">
            <a:noAutofit/>
          </a:bodyPr>
          <a:lstStyle/>
          <a:p>
            <a:pPr marL="457200" lvl="0" indent="-419100" rtl="0">
              <a:spcBef>
                <a:spcPts val="0"/>
              </a:spcBef>
              <a:buSzPct val="100000"/>
              <a:buFont typeface="Calibri"/>
              <a:buAutoNum type="arabicPeriod"/>
            </a:pPr>
            <a:r>
              <a:rPr lang="en" sz="3000" dirty="0">
                <a:latin typeface="Calibri"/>
                <a:ea typeface="Calibri"/>
                <a:cs typeface="Calibri"/>
                <a:sym typeface="Calibri"/>
              </a:rPr>
              <a:t>As a group, determine if the statement on the board applies to </a:t>
            </a:r>
            <a:r>
              <a:rPr lang="en" sz="3000" b="1" dirty="0">
                <a:latin typeface="Calibri"/>
                <a:ea typeface="Calibri"/>
                <a:cs typeface="Calibri"/>
                <a:sym typeface="Calibri"/>
              </a:rPr>
              <a:t>only prescription</a:t>
            </a:r>
            <a:r>
              <a:rPr lang="en" sz="3000" dirty="0">
                <a:latin typeface="Calibri"/>
                <a:ea typeface="Calibri"/>
                <a:cs typeface="Calibri"/>
                <a:sym typeface="Calibri"/>
              </a:rPr>
              <a:t> drugs, </a:t>
            </a:r>
            <a:r>
              <a:rPr lang="en" sz="3000" b="1" dirty="0">
                <a:latin typeface="Calibri"/>
                <a:ea typeface="Calibri"/>
                <a:cs typeface="Calibri"/>
                <a:sym typeface="Calibri"/>
              </a:rPr>
              <a:t>only OTC </a:t>
            </a:r>
            <a:r>
              <a:rPr lang="en" sz="3000" dirty="0">
                <a:latin typeface="Calibri"/>
                <a:ea typeface="Calibri"/>
                <a:cs typeface="Calibri"/>
                <a:sym typeface="Calibri"/>
              </a:rPr>
              <a:t>drugs, or </a:t>
            </a:r>
            <a:r>
              <a:rPr lang="en" sz="3000" b="1" dirty="0">
                <a:latin typeface="Calibri"/>
                <a:ea typeface="Calibri"/>
                <a:cs typeface="Calibri"/>
                <a:sym typeface="Calibri"/>
              </a:rPr>
              <a:t>both</a:t>
            </a:r>
            <a:r>
              <a:rPr lang="en" sz="3000" dirty="0">
                <a:latin typeface="Calibri"/>
                <a:ea typeface="Calibri"/>
                <a:cs typeface="Calibri"/>
                <a:sym typeface="Calibri"/>
              </a:rPr>
              <a:t>.</a:t>
            </a:r>
          </a:p>
          <a:p>
            <a:pPr lvl="0" rtl="0">
              <a:spcBef>
                <a:spcPts val="0"/>
              </a:spcBef>
              <a:buNone/>
            </a:pPr>
            <a:endParaRPr sz="600" dirty="0">
              <a:latin typeface="Calibri"/>
              <a:ea typeface="Calibri"/>
              <a:cs typeface="Calibri"/>
              <a:sym typeface="Calibri"/>
            </a:endParaRPr>
          </a:p>
          <a:p>
            <a:pPr marL="457200" lvl="0" indent="-419100">
              <a:spcBef>
                <a:spcPts val="0"/>
              </a:spcBef>
              <a:buSzPct val="100000"/>
              <a:buFont typeface="Calibri"/>
              <a:buAutoNum type="arabicPeriod"/>
            </a:pPr>
            <a:r>
              <a:rPr lang="en" sz="3000" b="1" u="sng" dirty="0">
                <a:latin typeface="Calibri"/>
                <a:ea typeface="Calibri"/>
                <a:cs typeface="Calibri"/>
                <a:sym typeface="Calibri"/>
              </a:rPr>
              <a:t>DON’T</a:t>
            </a:r>
            <a:r>
              <a:rPr lang="en" sz="3000" dirty="0">
                <a:latin typeface="Calibri"/>
                <a:ea typeface="Calibri"/>
                <a:cs typeface="Calibri"/>
                <a:sym typeface="Calibri"/>
              </a:rPr>
              <a:t> hold up the card with your answer until </a:t>
            </a:r>
            <a:r>
              <a:rPr lang="en-US" sz="3000" dirty="0">
                <a:latin typeface="Calibri"/>
                <a:ea typeface="Calibri"/>
                <a:cs typeface="Calibri"/>
                <a:sym typeface="Calibri"/>
              </a:rPr>
              <a:t>presenter</a:t>
            </a:r>
            <a:r>
              <a:rPr lang="en" sz="3000" dirty="0">
                <a:latin typeface="Calibri"/>
                <a:ea typeface="Calibri"/>
                <a:cs typeface="Calibri"/>
                <a:sym typeface="Calibri"/>
              </a:rPr>
              <a:t> says, “Hold Them 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3">
                                            <p:txEl>
                                              <p:pRg st="0" end="0"/>
                                            </p:txEl>
                                          </p:spTgt>
                                        </p:tgtEl>
                                        <p:attrNameLst>
                                          <p:attrName>style.visibility</p:attrName>
                                        </p:attrNameLst>
                                      </p:cBhvr>
                                      <p:to>
                                        <p:strVal val="visible"/>
                                      </p:to>
                                    </p:set>
                                    <p:animEffect transition="in" filter="fade">
                                      <p:cBhvr>
                                        <p:cTn id="7" dur="1000"/>
                                        <p:tgtEl>
                                          <p:spTgt spid="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3">
                                            <p:txEl>
                                              <p:pRg st="2" end="2"/>
                                            </p:txEl>
                                          </p:spTgt>
                                        </p:tgtEl>
                                        <p:attrNameLst>
                                          <p:attrName>style.visibility</p:attrName>
                                        </p:attrNameLst>
                                      </p:cBhvr>
                                      <p:to>
                                        <p:strVal val="visible"/>
                                      </p:to>
                                    </p:set>
                                    <p:animEffect transition="in" filter="fade">
                                      <p:cBhvr>
                                        <p:cTn id="12" dur="1000"/>
                                        <p:tgtEl>
                                          <p:spTgt spid="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dirty="0">
                <a:solidFill>
                  <a:srgbClr val="000000"/>
                </a:solidFill>
                <a:highlight>
                  <a:srgbClr val="00FF00"/>
                </a:highlight>
                <a:latin typeface="Amatic SC"/>
                <a:ea typeface="Amatic SC"/>
                <a:cs typeface="Amatic SC"/>
                <a:sym typeface="Amatic SC"/>
              </a:rPr>
              <a:t>Prescription</a:t>
            </a:r>
          </a:p>
        </p:txBody>
      </p:sp>
      <p:sp>
        <p:nvSpPr>
          <p:cNvPr id="117" name="Shape 117"/>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n-US" sz="3600" b="0" i="0" dirty="0">
                <a:solidFill>
                  <a:srgbClr val="202124"/>
                </a:solidFill>
                <a:effectLst/>
                <a:latin typeface="Roboto" panose="02000000000000000000" pitchFamily="2" charset="0"/>
              </a:rPr>
              <a:t>Providers know the amount of (dose) </a:t>
            </a:r>
            <a:r>
              <a:rPr lang="en-US" sz="3600" b="1" i="0" dirty="0">
                <a:solidFill>
                  <a:srgbClr val="202124"/>
                </a:solidFill>
                <a:effectLst/>
                <a:latin typeface="Roboto" panose="02000000000000000000" pitchFamily="2" charset="0"/>
              </a:rPr>
              <a:t> </a:t>
            </a:r>
            <a:r>
              <a:rPr lang="en-US" sz="3600" i="0" dirty="0">
                <a:solidFill>
                  <a:srgbClr val="202124"/>
                </a:solidFill>
                <a:effectLst/>
                <a:latin typeface="Roboto" panose="02000000000000000000" pitchFamily="2" charset="0"/>
              </a:rPr>
              <a:t>needed</a:t>
            </a:r>
            <a:r>
              <a:rPr lang="en-US" sz="3600" b="0" i="0" dirty="0">
                <a:solidFill>
                  <a:srgbClr val="202124"/>
                </a:solidFill>
                <a:effectLst/>
                <a:latin typeface="Roboto" panose="02000000000000000000" pitchFamily="2" charset="0"/>
              </a:rPr>
              <a:t> to be taken for a certain length of time to kill certain kinds of bacteria. </a:t>
            </a:r>
          </a:p>
          <a:p>
            <a:pPr marL="457200" lvl="0" indent="-450850" rtl="0">
              <a:lnSpc>
                <a:spcPct val="100000"/>
              </a:lnSpc>
              <a:spcBef>
                <a:spcPts val="0"/>
              </a:spcBef>
              <a:spcAft>
                <a:spcPts val="0"/>
              </a:spcAft>
              <a:buClr>
                <a:srgbClr val="000000"/>
              </a:buClr>
              <a:buSzPct val="100000"/>
              <a:buFont typeface="Calibri"/>
              <a:buChar char="●"/>
            </a:pPr>
            <a:r>
              <a:rPr lang="en-US" sz="3600" b="0" i="0" dirty="0">
                <a:solidFill>
                  <a:srgbClr val="202124"/>
                </a:solidFill>
                <a:effectLst/>
                <a:latin typeface="Roboto" panose="02000000000000000000" pitchFamily="2" charset="0"/>
              </a:rPr>
              <a:t>If an </a:t>
            </a:r>
            <a:r>
              <a:rPr lang="en-US" sz="3600" i="0" dirty="0">
                <a:solidFill>
                  <a:srgbClr val="202124"/>
                </a:solidFill>
                <a:effectLst/>
                <a:latin typeface="Roboto" panose="02000000000000000000" pitchFamily="2" charset="0"/>
              </a:rPr>
              <a:t>antibiotic</a:t>
            </a:r>
            <a:r>
              <a:rPr lang="en-US" sz="3600" b="0" i="0" dirty="0">
                <a:solidFill>
                  <a:srgbClr val="202124"/>
                </a:solidFill>
                <a:effectLst/>
                <a:latin typeface="Roboto" panose="02000000000000000000" pitchFamily="2" charset="0"/>
              </a:rPr>
              <a:t> prescription is not finished, </a:t>
            </a:r>
            <a:r>
              <a:rPr lang="en-US" sz="3600" i="0" dirty="0">
                <a:solidFill>
                  <a:srgbClr val="202124"/>
                </a:solidFill>
                <a:effectLst/>
                <a:latin typeface="Roboto" panose="02000000000000000000" pitchFamily="2" charset="0"/>
              </a:rPr>
              <a:t>you</a:t>
            </a:r>
            <a:r>
              <a:rPr lang="en-US" sz="3600" b="0" i="0" dirty="0">
                <a:solidFill>
                  <a:srgbClr val="202124"/>
                </a:solidFill>
                <a:effectLst/>
                <a:latin typeface="Roboto" panose="02000000000000000000" pitchFamily="2" charset="0"/>
              </a:rPr>
              <a:t> could become sick again, according to the CDC</a:t>
            </a:r>
            <a:endParaRPr lang="en" sz="3500" dirty="0">
              <a:solidFill>
                <a:srgbClr val="00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7000">
                <a:solidFill>
                  <a:srgbClr val="FFFFFF"/>
                </a:solidFill>
                <a:highlight>
                  <a:srgbClr val="000000"/>
                </a:highlight>
                <a:latin typeface="Amatic SC"/>
                <a:ea typeface="Amatic SC"/>
                <a:cs typeface="Amatic SC"/>
                <a:sym typeface="Amatic SC"/>
              </a:rPr>
              <a:t>Question #5</a:t>
            </a:r>
          </a:p>
        </p:txBody>
      </p:sp>
      <p:sp>
        <p:nvSpPr>
          <p:cNvPr id="123" name="Shape 123"/>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dirty="0">
                <a:solidFill>
                  <a:srgbClr val="333333"/>
                </a:solidFill>
                <a:highlight>
                  <a:srgbClr val="FFFFFF"/>
                </a:highlight>
                <a:latin typeface="Calibri"/>
                <a:ea typeface="Calibri"/>
                <a:cs typeface="Calibri"/>
                <a:sym typeface="Calibri"/>
              </a:rPr>
              <a:t>If you do not use this/these drugs correctly, it can be extremly dangerous.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dirty="0">
                <a:solidFill>
                  <a:srgbClr val="000000"/>
                </a:solidFill>
                <a:highlight>
                  <a:srgbClr val="00FF00"/>
                </a:highlight>
                <a:latin typeface="Amatic SC"/>
                <a:ea typeface="Amatic SC"/>
                <a:cs typeface="Amatic SC"/>
                <a:sym typeface="Amatic SC"/>
              </a:rPr>
              <a:t>Both</a:t>
            </a:r>
          </a:p>
        </p:txBody>
      </p:sp>
      <p:sp>
        <p:nvSpPr>
          <p:cNvPr id="129" name="Shape 129"/>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indent="-450850">
              <a:lnSpc>
                <a:spcPct val="100000"/>
              </a:lnSpc>
              <a:spcAft>
                <a:spcPts val="0"/>
              </a:spcAft>
              <a:buClr>
                <a:srgbClr val="000000"/>
              </a:buClr>
              <a:buFont typeface="Calibri"/>
              <a:buChar char="●"/>
            </a:pPr>
            <a:r>
              <a:rPr lang="en-US" sz="3500" dirty="0">
                <a:effectLst/>
                <a:latin typeface="Calibri" panose="020F0502020204030204" pitchFamily="34" charset="0"/>
                <a:ea typeface="Calibri" panose="020F0502020204030204" pitchFamily="34" charset="0"/>
                <a:cs typeface="Times New Roman" panose="02020603050405020304" pitchFamily="18" charset="0"/>
              </a:rPr>
              <a:t>Some people think OTC is safer because it does not require a prescription; can be just as dangerous if misused</a:t>
            </a:r>
          </a:p>
          <a:p>
            <a:pPr marL="457200" lvl="0" indent="-450850" rtl="0">
              <a:lnSpc>
                <a:spcPct val="100000"/>
              </a:lnSpc>
              <a:spcBef>
                <a:spcPts val="0"/>
              </a:spcBef>
              <a:spcAft>
                <a:spcPts val="0"/>
              </a:spcAft>
              <a:buClr>
                <a:srgbClr val="000000"/>
              </a:buClr>
              <a:buSzPct val="100000"/>
              <a:buFont typeface="Calibri"/>
              <a:buChar char="●"/>
            </a:pPr>
            <a:endParaRPr lang="en" sz="3500" dirty="0">
              <a:solidFill>
                <a:srgbClr val="000000"/>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7000" dirty="0">
                <a:solidFill>
                  <a:srgbClr val="FFFFFF"/>
                </a:solidFill>
                <a:highlight>
                  <a:srgbClr val="000000"/>
                </a:highlight>
                <a:latin typeface="Amatic SC"/>
                <a:ea typeface="Amatic SC"/>
                <a:cs typeface="Amatic SC"/>
                <a:sym typeface="Amatic SC"/>
              </a:rPr>
              <a:t>Question #6</a:t>
            </a:r>
          </a:p>
        </p:txBody>
      </p:sp>
      <p:sp>
        <p:nvSpPr>
          <p:cNvPr id="123" name="Shape 123"/>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dirty="0">
                <a:solidFill>
                  <a:srgbClr val="333333"/>
                </a:solidFill>
                <a:highlight>
                  <a:srgbClr val="FFFFFF"/>
                </a:highlight>
                <a:latin typeface="Calibri"/>
                <a:ea typeface="Calibri"/>
                <a:cs typeface="Calibri"/>
                <a:sym typeface="Calibri"/>
              </a:rPr>
              <a:t>One bottle of this/these type(s) of drug(s) can be used more than one person.</a:t>
            </a:r>
          </a:p>
        </p:txBody>
      </p:sp>
    </p:spTree>
    <p:extLst>
      <p:ext uri="{BB962C8B-B14F-4D97-AF65-F5344CB8AC3E}">
        <p14:creationId xmlns:p14="http://schemas.microsoft.com/office/powerpoint/2010/main" val="15657708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dirty="0">
                <a:solidFill>
                  <a:srgbClr val="000000"/>
                </a:solidFill>
                <a:highlight>
                  <a:srgbClr val="00FF00"/>
                </a:highlight>
                <a:latin typeface="Amatic SC"/>
                <a:ea typeface="Amatic SC"/>
                <a:cs typeface="Amatic SC"/>
                <a:sym typeface="Amatic SC"/>
              </a:rPr>
              <a:t>Over The Counter</a:t>
            </a:r>
          </a:p>
        </p:txBody>
      </p:sp>
      <p:sp>
        <p:nvSpPr>
          <p:cNvPr id="129" name="Shape 129"/>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indent="-450850">
              <a:lnSpc>
                <a:spcPct val="100000"/>
              </a:lnSpc>
              <a:spcAft>
                <a:spcPts val="0"/>
              </a:spcAft>
              <a:buClr>
                <a:srgbClr val="000000"/>
              </a:buClr>
              <a:buFont typeface="Calibri"/>
              <a:buChar char="●"/>
            </a:pPr>
            <a:r>
              <a:rPr lang="en-US" sz="3500" dirty="0">
                <a:effectLst/>
                <a:latin typeface="Calibri" panose="020F0502020204030204" pitchFamily="34" charset="0"/>
                <a:ea typeface="Calibri" panose="020F0502020204030204" pitchFamily="34" charset="0"/>
                <a:cs typeface="Times New Roman" panose="02020603050405020304" pitchFamily="18" charset="0"/>
              </a:rPr>
              <a:t>If my friend has a headache, I can give them some of my Advil, but not some of my prescription migraine medication</a:t>
            </a:r>
          </a:p>
          <a:p>
            <a:pPr marL="457200" lvl="0" indent="-450850" rtl="0">
              <a:lnSpc>
                <a:spcPct val="100000"/>
              </a:lnSpc>
              <a:spcBef>
                <a:spcPts val="0"/>
              </a:spcBef>
              <a:spcAft>
                <a:spcPts val="0"/>
              </a:spcAft>
              <a:buClr>
                <a:srgbClr val="000000"/>
              </a:buClr>
              <a:buSzPct val="100000"/>
              <a:buFont typeface="Calibri"/>
              <a:buChar char="●"/>
            </a:pPr>
            <a:endParaRPr lang="en" sz="3500"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806274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7000" dirty="0">
                <a:solidFill>
                  <a:srgbClr val="FFFFFF"/>
                </a:solidFill>
                <a:highlight>
                  <a:srgbClr val="000000"/>
                </a:highlight>
                <a:latin typeface="Amatic SC"/>
                <a:ea typeface="Amatic SC"/>
                <a:cs typeface="Amatic SC"/>
                <a:sym typeface="Amatic SC"/>
              </a:rPr>
              <a:t>Question #7</a:t>
            </a:r>
          </a:p>
        </p:txBody>
      </p:sp>
      <p:sp>
        <p:nvSpPr>
          <p:cNvPr id="135" name="Shape 135"/>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a:solidFill>
                  <a:srgbClr val="333333"/>
                </a:solidFill>
                <a:highlight>
                  <a:srgbClr val="FFFFFF"/>
                </a:highlight>
                <a:latin typeface="Calibri"/>
                <a:ea typeface="Calibri"/>
                <a:cs typeface="Calibri"/>
                <a:sym typeface="Calibri"/>
              </a:rPr>
              <a:t>The label for this/these drug(s) has your name on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a:solidFill>
                  <a:srgbClr val="000000"/>
                </a:solidFill>
                <a:highlight>
                  <a:srgbClr val="00FF00"/>
                </a:highlight>
                <a:latin typeface="Amatic SC"/>
                <a:ea typeface="Amatic SC"/>
                <a:cs typeface="Amatic SC"/>
                <a:sym typeface="Amatic SC"/>
              </a:rPr>
              <a:t>Prescription</a:t>
            </a:r>
          </a:p>
        </p:txBody>
      </p:sp>
      <p:sp>
        <p:nvSpPr>
          <p:cNvPr id="141" name="Shape 141"/>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The name on the bottle is the only person that should be using medication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7000" dirty="0">
                <a:solidFill>
                  <a:srgbClr val="FFFFFF"/>
                </a:solidFill>
                <a:highlight>
                  <a:srgbClr val="000000"/>
                </a:highlight>
                <a:latin typeface="Amatic SC"/>
                <a:ea typeface="Amatic SC"/>
                <a:cs typeface="Amatic SC"/>
                <a:sym typeface="Amatic SC"/>
              </a:rPr>
              <a:t>Question #8</a:t>
            </a:r>
          </a:p>
        </p:txBody>
      </p:sp>
      <p:sp>
        <p:nvSpPr>
          <p:cNvPr id="147" name="Shape 147"/>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a:solidFill>
                  <a:srgbClr val="333333"/>
                </a:solidFill>
                <a:highlight>
                  <a:srgbClr val="FFFFFF"/>
                </a:highlight>
                <a:latin typeface="Calibri"/>
                <a:ea typeface="Calibri"/>
                <a:cs typeface="Calibri"/>
                <a:sym typeface="Calibri"/>
              </a:rPr>
              <a:t>The label for this/these drug(s) includes the inactive ingredients.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dirty="0">
                <a:solidFill>
                  <a:srgbClr val="000000"/>
                </a:solidFill>
                <a:highlight>
                  <a:srgbClr val="00FF00"/>
                </a:highlight>
                <a:latin typeface="Amatic SC"/>
                <a:ea typeface="Amatic SC"/>
                <a:cs typeface="Amatic SC"/>
                <a:sym typeface="Amatic SC"/>
              </a:rPr>
              <a:t>Over The Counter</a:t>
            </a:r>
          </a:p>
        </p:txBody>
      </p:sp>
      <p:sp>
        <p:nvSpPr>
          <p:cNvPr id="153" name="Shape 153"/>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n" sz="3500" dirty="0">
                <a:solidFill>
                  <a:srgbClr val="000000"/>
                </a:solidFill>
                <a:latin typeface="Calibri"/>
                <a:ea typeface="Calibri"/>
                <a:cs typeface="Calibri"/>
                <a:sym typeface="Calibri"/>
              </a:rPr>
              <a:t>Inactive ingredients replace questions the </a:t>
            </a:r>
            <a:r>
              <a:rPr lang="en-US" sz="3500" dirty="0">
                <a:solidFill>
                  <a:srgbClr val="000000"/>
                </a:solidFill>
                <a:latin typeface="Calibri"/>
                <a:ea typeface="Calibri"/>
                <a:cs typeface="Calibri"/>
                <a:sym typeface="Calibri"/>
              </a:rPr>
              <a:t>provider</a:t>
            </a:r>
            <a:r>
              <a:rPr lang="en" sz="3500" dirty="0">
                <a:solidFill>
                  <a:srgbClr val="000000"/>
                </a:solidFill>
                <a:latin typeface="Calibri"/>
                <a:ea typeface="Calibri"/>
                <a:cs typeface="Calibri"/>
                <a:sym typeface="Calibri"/>
              </a:rPr>
              <a:t> asks about allergies in an appointment; check inactive ingredients to avoid adverse reactions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7000" dirty="0">
                <a:solidFill>
                  <a:srgbClr val="FFFFFF"/>
                </a:solidFill>
                <a:highlight>
                  <a:srgbClr val="000000"/>
                </a:highlight>
                <a:latin typeface="Amatic SC"/>
                <a:ea typeface="Amatic SC"/>
                <a:cs typeface="Amatic SC"/>
                <a:sym typeface="Amatic SC"/>
              </a:rPr>
              <a:t>Question #9</a:t>
            </a:r>
          </a:p>
        </p:txBody>
      </p:sp>
      <p:sp>
        <p:nvSpPr>
          <p:cNvPr id="159" name="Shape 159"/>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a:solidFill>
                  <a:srgbClr val="333333"/>
                </a:solidFill>
                <a:highlight>
                  <a:srgbClr val="FFFFFF"/>
                </a:highlight>
                <a:latin typeface="Calibri"/>
                <a:ea typeface="Calibri"/>
                <a:cs typeface="Calibri"/>
                <a:sym typeface="Calibri"/>
              </a:rPr>
              <a:t>The label on this/these drug(s) includes warnings related to using the drug.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311700" y="372500"/>
            <a:ext cx="8520600" cy="733500"/>
          </a:xfrm>
          <a:prstGeom prst="rect">
            <a:avLst/>
          </a:prstGeom>
        </p:spPr>
        <p:txBody>
          <a:bodyPr lIns="91425" tIns="91425" rIns="91425" bIns="91425" anchor="b" anchorCtr="0">
            <a:noAutofit/>
          </a:bodyPr>
          <a:lstStyle/>
          <a:p>
            <a:pPr lvl="0" rtl="0">
              <a:spcBef>
                <a:spcPts val="0"/>
              </a:spcBef>
              <a:buNone/>
            </a:pPr>
            <a:r>
              <a:rPr lang="en" sz="4500" dirty="0">
                <a:latin typeface="Amatic SC"/>
                <a:ea typeface="Amatic SC"/>
                <a:cs typeface="Amatic SC"/>
                <a:sym typeface="Amatic SC"/>
              </a:rPr>
              <a:t>Responsible Medication Use - Game Rules</a:t>
            </a:r>
          </a:p>
        </p:txBody>
      </p:sp>
      <p:sp>
        <p:nvSpPr>
          <p:cNvPr id="69" name="Shape 69"/>
          <p:cNvSpPr txBox="1">
            <a:spLocks noGrp="1"/>
          </p:cNvSpPr>
          <p:nvPr>
            <p:ph type="body" idx="1"/>
          </p:nvPr>
        </p:nvSpPr>
        <p:spPr>
          <a:xfrm>
            <a:off x="311700" y="1468825"/>
            <a:ext cx="8520600" cy="3326700"/>
          </a:xfrm>
          <a:prstGeom prst="rect">
            <a:avLst/>
          </a:prstGeom>
        </p:spPr>
        <p:txBody>
          <a:bodyPr lIns="91425" tIns="91425" rIns="91425" bIns="91425" anchor="ctr" anchorCtr="0">
            <a:noAutofit/>
          </a:bodyPr>
          <a:lstStyle/>
          <a:p>
            <a:pPr marL="457200" lvl="0" indent="-419100" rtl="0">
              <a:spcBef>
                <a:spcPts val="0"/>
              </a:spcBef>
              <a:buSzPct val="100000"/>
              <a:buFont typeface="Calibri"/>
              <a:buAutoNum type="arabicPeriod"/>
            </a:pPr>
            <a:r>
              <a:rPr lang="en" sz="3000">
                <a:latin typeface="Calibri"/>
                <a:ea typeface="Calibri"/>
                <a:cs typeface="Calibri"/>
                <a:sym typeface="Calibri"/>
              </a:rPr>
              <a:t>Record your points on scrap paper</a:t>
            </a:r>
          </a:p>
          <a:p>
            <a:pPr marL="914400" lvl="1" indent="-419100" rtl="0">
              <a:spcBef>
                <a:spcPts val="0"/>
              </a:spcBef>
              <a:buSzPct val="100000"/>
              <a:buFont typeface="Calibri"/>
              <a:buAutoNum type="alphaLcPeriod"/>
            </a:pPr>
            <a:r>
              <a:rPr lang="en" sz="3000">
                <a:latin typeface="Calibri"/>
                <a:ea typeface="Calibri"/>
                <a:cs typeface="Calibri"/>
                <a:sym typeface="Calibri"/>
              </a:rPr>
              <a:t>Correct Answer = 1 Point</a:t>
            </a:r>
          </a:p>
          <a:p>
            <a:pPr marL="914400" lvl="1" indent="-419100" rtl="0">
              <a:spcBef>
                <a:spcPts val="0"/>
              </a:spcBef>
              <a:buSzPct val="100000"/>
              <a:buFont typeface="Calibri"/>
              <a:buAutoNum type="alphaLcPeriod"/>
            </a:pPr>
            <a:r>
              <a:rPr lang="en" sz="3000">
                <a:latin typeface="Calibri"/>
                <a:ea typeface="Calibri"/>
                <a:cs typeface="Calibri"/>
                <a:sym typeface="Calibri"/>
              </a:rPr>
              <a:t>Incorrect Answer = 0 Points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
                                            <p:txEl>
                                              <p:pRg st="0" end="0"/>
                                            </p:txEl>
                                          </p:spTgt>
                                        </p:tgtEl>
                                        <p:attrNameLst>
                                          <p:attrName>style.visibility</p:attrName>
                                        </p:attrNameLst>
                                      </p:cBhvr>
                                      <p:to>
                                        <p:strVal val="visible"/>
                                      </p:to>
                                    </p:set>
                                    <p:animEffect transition="in" filter="fade">
                                      <p:cBhvr>
                                        <p:cTn id="7" dur="1000"/>
                                        <p:tgtEl>
                                          <p:spTgt spid="6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9">
                                            <p:txEl>
                                              <p:pRg st="1" end="1"/>
                                            </p:txEl>
                                          </p:spTgt>
                                        </p:tgtEl>
                                        <p:attrNameLst>
                                          <p:attrName>style.visibility</p:attrName>
                                        </p:attrNameLst>
                                      </p:cBhvr>
                                      <p:to>
                                        <p:strVal val="visible"/>
                                      </p:to>
                                    </p:set>
                                    <p:animEffect transition="in" filter="fade">
                                      <p:cBhvr>
                                        <p:cTn id="12" dur="1000"/>
                                        <p:tgtEl>
                                          <p:spTgt spid="6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9">
                                            <p:txEl>
                                              <p:pRg st="2" end="2"/>
                                            </p:txEl>
                                          </p:spTgt>
                                        </p:tgtEl>
                                        <p:attrNameLst>
                                          <p:attrName>style.visibility</p:attrName>
                                        </p:attrNameLst>
                                      </p:cBhvr>
                                      <p:to>
                                        <p:strVal val="visible"/>
                                      </p:to>
                                    </p:set>
                                    <p:animEffect transition="in" filter="fade">
                                      <p:cBhvr>
                                        <p:cTn id="17" dur="1000"/>
                                        <p:tgtEl>
                                          <p:spTgt spid="6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a:solidFill>
                  <a:srgbClr val="000000"/>
                </a:solidFill>
                <a:highlight>
                  <a:srgbClr val="00FF00"/>
                </a:highlight>
                <a:latin typeface="Amatic SC"/>
                <a:ea typeface="Amatic SC"/>
                <a:cs typeface="Amatic SC"/>
                <a:sym typeface="Amatic SC"/>
              </a:rPr>
              <a:t>Both</a:t>
            </a:r>
          </a:p>
        </p:txBody>
      </p:sp>
      <p:sp>
        <p:nvSpPr>
          <p:cNvPr id="165" name="Shape 165"/>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What to avoid when taking the medication; what could cause problems</a:t>
            </a:r>
          </a:p>
          <a:p>
            <a:pPr lvl="0" rtl="0">
              <a:lnSpc>
                <a:spcPct val="100000"/>
              </a:lnSpc>
              <a:spcBef>
                <a:spcPts val="0"/>
              </a:spcBef>
              <a:spcAft>
                <a:spcPts val="0"/>
              </a:spcAft>
              <a:buNone/>
            </a:pPr>
            <a:endParaRPr sz="1500">
              <a:solidFill>
                <a:srgbClr val="000000"/>
              </a:solidFill>
              <a:latin typeface="Calibri"/>
              <a:ea typeface="Calibri"/>
              <a:cs typeface="Calibri"/>
              <a:sym typeface="Calibri"/>
            </a:endParaRPr>
          </a:p>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Important to avoid adverse reactions with other medications already taking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7000" dirty="0">
                <a:solidFill>
                  <a:srgbClr val="FFFFFF"/>
                </a:solidFill>
                <a:highlight>
                  <a:srgbClr val="000000"/>
                </a:highlight>
                <a:latin typeface="Amatic SC"/>
                <a:ea typeface="Amatic SC"/>
                <a:cs typeface="Amatic SC"/>
                <a:sym typeface="Amatic SC"/>
              </a:rPr>
              <a:t>Question #10</a:t>
            </a:r>
          </a:p>
        </p:txBody>
      </p:sp>
      <p:sp>
        <p:nvSpPr>
          <p:cNvPr id="171" name="Shape 171"/>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a:solidFill>
                  <a:srgbClr val="333333"/>
                </a:solidFill>
                <a:highlight>
                  <a:srgbClr val="FFFFFF"/>
                </a:highlight>
                <a:latin typeface="Calibri"/>
                <a:ea typeface="Calibri"/>
                <a:cs typeface="Calibri"/>
                <a:sym typeface="Calibri"/>
              </a:rPr>
              <a:t>The label on this/these drug(s) include(s) a description of what the medication looks like.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a:solidFill>
                  <a:srgbClr val="000000"/>
                </a:solidFill>
                <a:highlight>
                  <a:srgbClr val="00FF00"/>
                </a:highlight>
                <a:latin typeface="Amatic SC"/>
                <a:ea typeface="Amatic SC"/>
                <a:cs typeface="Amatic SC"/>
                <a:sym typeface="Amatic SC"/>
              </a:rPr>
              <a:t>Both</a:t>
            </a:r>
          </a:p>
        </p:txBody>
      </p:sp>
      <p:sp>
        <p:nvSpPr>
          <p:cNvPr id="177" name="Shape 177"/>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OTC bottle has picture on the box</a:t>
            </a:r>
          </a:p>
          <a:p>
            <a:pPr lvl="0" rtl="0">
              <a:lnSpc>
                <a:spcPct val="100000"/>
              </a:lnSpc>
              <a:spcBef>
                <a:spcPts val="0"/>
              </a:spcBef>
              <a:spcAft>
                <a:spcPts val="0"/>
              </a:spcAft>
              <a:buNone/>
            </a:pPr>
            <a:endParaRPr sz="1500">
              <a:solidFill>
                <a:srgbClr val="000000"/>
              </a:solidFill>
              <a:latin typeface="Calibri"/>
              <a:ea typeface="Calibri"/>
              <a:cs typeface="Calibri"/>
              <a:sym typeface="Calibri"/>
            </a:endParaRPr>
          </a:p>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Prescription has description on bottle - important that medication matches description to avoid mistakes made by person filling prescription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311700" y="372500"/>
            <a:ext cx="8520600" cy="733500"/>
          </a:xfrm>
          <a:prstGeom prst="rect">
            <a:avLst/>
          </a:prstGeom>
        </p:spPr>
        <p:txBody>
          <a:bodyPr lIns="91425" tIns="91425" rIns="91425" bIns="91425" anchor="b" anchorCtr="0">
            <a:noAutofit/>
          </a:bodyPr>
          <a:lstStyle/>
          <a:p>
            <a:pPr lvl="0" rtl="0">
              <a:spcBef>
                <a:spcPts val="0"/>
              </a:spcBef>
              <a:buNone/>
            </a:pPr>
            <a:r>
              <a:rPr lang="en" sz="7000" dirty="0">
                <a:solidFill>
                  <a:srgbClr val="FFFFFF"/>
                </a:solidFill>
                <a:highlight>
                  <a:srgbClr val="000000"/>
                </a:highlight>
                <a:latin typeface="Amatic SC"/>
                <a:ea typeface="Amatic SC"/>
                <a:cs typeface="Amatic SC"/>
                <a:sym typeface="Amatic SC"/>
              </a:rPr>
              <a:t>Question #11</a:t>
            </a:r>
          </a:p>
        </p:txBody>
      </p:sp>
      <p:sp>
        <p:nvSpPr>
          <p:cNvPr id="183" name="Shape 183"/>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a:solidFill>
                  <a:srgbClr val="333333"/>
                </a:solidFill>
                <a:highlight>
                  <a:srgbClr val="FFFFFF"/>
                </a:highlight>
                <a:latin typeface="Calibri"/>
                <a:ea typeface="Calibri"/>
                <a:cs typeface="Calibri"/>
                <a:sym typeface="Calibri"/>
              </a:rPr>
              <a:t>You can ask a pharmacist if you have questions about this/these type(s) of drug(s).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a:solidFill>
                  <a:srgbClr val="000000"/>
                </a:solidFill>
                <a:highlight>
                  <a:srgbClr val="00FF00"/>
                </a:highlight>
                <a:latin typeface="Amatic SC"/>
                <a:ea typeface="Amatic SC"/>
                <a:cs typeface="Amatic SC"/>
                <a:sym typeface="Amatic SC"/>
              </a:rPr>
              <a:t>Both</a:t>
            </a:r>
          </a:p>
        </p:txBody>
      </p:sp>
      <p:sp>
        <p:nvSpPr>
          <p:cNvPr id="189" name="Shape 189"/>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Ask questions when picking up prescription or take OTC medication to counter to ask a question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7000" dirty="0">
                <a:solidFill>
                  <a:srgbClr val="FFFFFF"/>
                </a:solidFill>
                <a:highlight>
                  <a:srgbClr val="000000"/>
                </a:highlight>
                <a:latin typeface="Amatic SC"/>
                <a:ea typeface="Amatic SC"/>
                <a:cs typeface="Amatic SC"/>
                <a:sym typeface="Amatic SC"/>
              </a:rPr>
              <a:t>Question #12</a:t>
            </a:r>
          </a:p>
        </p:txBody>
      </p:sp>
      <p:sp>
        <p:nvSpPr>
          <p:cNvPr id="195" name="Shape 195"/>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dirty="0">
                <a:solidFill>
                  <a:srgbClr val="333333"/>
                </a:solidFill>
                <a:highlight>
                  <a:srgbClr val="FFFFFF"/>
                </a:highlight>
                <a:latin typeface="Calibri"/>
                <a:ea typeface="Calibri"/>
                <a:cs typeface="Calibri"/>
                <a:sym typeface="Calibri"/>
              </a:rPr>
              <a:t>You can ask a </a:t>
            </a:r>
            <a:r>
              <a:rPr lang="en-US" sz="4000" dirty="0">
                <a:solidFill>
                  <a:srgbClr val="333333"/>
                </a:solidFill>
                <a:highlight>
                  <a:srgbClr val="FFFFFF"/>
                </a:highlight>
                <a:latin typeface="Calibri"/>
                <a:ea typeface="Calibri"/>
                <a:cs typeface="Calibri"/>
                <a:sym typeface="Calibri"/>
              </a:rPr>
              <a:t>provider</a:t>
            </a:r>
            <a:r>
              <a:rPr lang="en" sz="4000" dirty="0">
                <a:solidFill>
                  <a:srgbClr val="333333"/>
                </a:solidFill>
                <a:highlight>
                  <a:srgbClr val="FFFFFF"/>
                </a:highlight>
                <a:latin typeface="Calibri"/>
                <a:ea typeface="Calibri"/>
                <a:cs typeface="Calibri"/>
                <a:sym typeface="Calibri"/>
              </a:rPr>
              <a:t> if you have questions about this/these type(s) of drug(s).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Shape 200"/>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a:solidFill>
                  <a:srgbClr val="000000"/>
                </a:solidFill>
                <a:highlight>
                  <a:srgbClr val="00FF00"/>
                </a:highlight>
                <a:latin typeface="Amatic SC"/>
                <a:ea typeface="Amatic SC"/>
                <a:cs typeface="Amatic SC"/>
                <a:sym typeface="Amatic SC"/>
              </a:rPr>
              <a:t>Both</a:t>
            </a:r>
          </a:p>
        </p:txBody>
      </p:sp>
      <p:sp>
        <p:nvSpPr>
          <p:cNvPr id="201" name="Shape 201"/>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Ask questions during appointment or phone call/email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a:spcBef>
                <a:spcPts val="0"/>
              </a:spcBef>
              <a:buNone/>
            </a:pPr>
            <a:r>
              <a:rPr lang="en" sz="7000">
                <a:solidFill>
                  <a:srgbClr val="FFFFFF"/>
                </a:solidFill>
                <a:highlight>
                  <a:srgbClr val="000000"/>
                </a:highlight>
                <a:latin typeface="Amatic SC"/>
                <a:ea typeface="Amatic SC"/>
                <a:cs typeface="Amatic SC"/>
                <a:sym typeface="Amatic SC"/>
              </a:rPr>
              <a:t>Question #1</a:t>
            </a:r>
          </a:p>
        </p:txBody>
      </p:sp>
      <p:sp>
        <p:nvSpPr>
          <p:cNvPr id="75" name="Shape 75"/>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a:spcBef>
                <a:spcPts val="0"/>
              </a:spcBef>
              <a:buNone/>
            </a:pPr>
            <a:r>
              <a:rPr lang="en" sz="4000" dirty="0">
                <a:solidFill>
                  <a:srgbClr val="333333"/>
                </a:solidFill>
                <a:highlight>
                  <a:srgbClr val="FFFFFF"/>
                </a:highlight>
                <a:latin typeface="Calibri"/>
                <a:ea typeface="Calibri"/>
                <a:cs typeface="Calibri"/>
                <a:sym typeface="Calibri"/>
              </a:rPr>
              <a:t>You need a note from the </a:t>
            </a:r>
            <a:r>
              <a:rPr lang="en-US" sz="4000" dirty="0">
                <a:solidFill>
                  <a:srgbClr val="333333"/>
                </a:solidFill>
                <a:highlight>
                  <a:srgbClr val="FFFFFF"/>
                </a:highlight>
                <a:latin typeface="Calibri"/>
                <a:ea typeface="Calibri"/>
                <a:cs typeface="Calibri"/>
                <a:sym typeface="Calibri"/>
              </a:rPr>
              <a:t>provider</a:t>
            </a:r>
            <a:r>
              <a:rPr lang="en" sz="4000" dirty="0">
                <a:solidFill>
                  <a:srgbClr val="333333"/>
                </a:solidFill>
                <a:highlight>
                  <a:srgbClr val="FFFFFF"/>
                </a:highlight>
                <a:latin typeface="Calibri"/>
                <a:ea typeface="Calibri"/>
                <a:cs typeface="Calibri"/>
                <a:sym typeface="Calibri"/>
              </a:rPr>
              <a:t> in order to get this/these type(s) of drug(s).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a:spcBef>
                <a:spcPts val="0"/>
              </a:spcBef>
              <a:buNone/>
            </a:pPr>
            <a:r>
              <a:rPr lang="en" sz="6500" dirty="0">
                <a:solidFill>
                  <a:srgbClr val="000000"/>
                </a:solidFill>
                <a:highlight>
                  <a:srgbClr val="00FF00"/>
                </a:highlight>
                <a:latin typeface="Amatic SC"/>
                <a:ea typeface="Amatic SC"/>
                <a:cs typeface="Amatic SC"/>
                <a:sym typeface="Amatic SC"/>
              </a:rPr>
              <a:t>Prescription</a:t>
            </a:r>
          </a:p>
        </p:txBody>
      </p:sp>
      <p:sp>
        <p:nvSpPr>
          <p:cNvPr id="81" name="Shape 81"/>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a:lnSpc>
                <a:spcPct val="100000"/>
              </a:lnSpc>
              <a:spcBef>
                <a:spcPts val="0"/>
              </a:spcBef>
              <a:spcAft>
                <a:spcPts val="0"/>
              </a:spcAft>
              <a:buClr>
                <a:srgbClr val="000000"/>
              </a:buClr>
              <a:buSzPct val="100000"/>
              <a:buFont typeface="Calibri"/>
              <a:buChar char="●"/>
            </a:pPr>
            <a:r>
              <a:rPr lang="en" sz="3500" dirty="0">
                <a:solidFill>
                  <a:srgbClr val="000000"/>
                </a:solidFill>
                <a:latin typeface="Calibri"/>
                <a:ea typeface="Calibri"/>
                <a:cs typeface="Calibri"/>
                <a:sym typeface="Calibri"/>
              </a:rPr>
              <a:t>Some OTC drugs are kept behind the pharmacy counter, but they do not need a prescription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7000">
                <a:solidFill>
                  <a:srgbClr val="FFFFFF"/>
                </a:solidFill>
                <a:highlight>
                  <a:srgbClr val="000000"/>
                </a:highlight>
                <a:latin typeface="Amatic SC"/>
                <a:ea typeface="Amatic SC"/>
                <a:cs typeface="Amatic SC"/>
                <a:sym typeface="Amatic SC"/>
              </a:rPr>
              <a:t>Question #2</a:t>
            </a:r>
          </a:p>
        </p:txBody>
      </p:sp>
      <p:sp>
        <p:nvSpPr>
          <p:cNvPr id="87" name="Shape 87"/>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a:solidFill>
                  <a:srgbClr val="333333"/>
                </a:solidFill>
                <a:highlight>
                  <a:srgbClr val="FFFFFF"/>
                </a:highlight>
                <a:latin typeface="Calibri"/>
                <a:ea typeface="Calibri"/>
                <a:cs typeface="Calibri"/>
                <a:sym typeface="Calibri"/>
              </a:rPr>
              <a:t>You can buy this/these type(s) of drug(s) at a grocery store or gas station.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a:solidFill>
                  <a:srgbClr val="000000"/>
                </a:solidFill>
                <a:highlight>
                  <a:srgbClr val="00FF00"/>
                </a:highlight>
                <a:latin typeface="Amatic SC"/>
                <a:ea typeface="Amatic SC"/>
                <a:cs typeface="Amatic SC"/>
                <a:sym typeface="Amatic SC"/>
              </a:rPr>
              <a:t>Over The Counter</a:t>
            </a:r>
          </a:p>
        </p:txBody>
      </p:sp>
      <p:sp>
        <p:nvSpPr>
          <p:cNvPr id="93" name="Shape 93"/>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OTC drugs can be bought from many different stores, prescriptions can only be </a:t>
            </a:r>
            <a:r>
              <a:rPr lang="en" sz="3500" i="1">
                <a:solidFill>
                  <a:srgbClr val="000000"/>
                </a:solidFill>
                <a:latin typeface="Calibri"/>
                <a:ea typeface="Calibri"/>
                <a:cs typeface="Calibri"/>
                <a:sym typeface="Calibri"/>
              </a:rPr>
              <a:t>legally</a:t>
            </a:r>
            <a:r>
              <a:rPr lang="en" sz="3500">
                <a:solidFill>
                  <a:srgbClr val="000000"/>
                </a:solidFill>
                <a:latin typeface="Calibri"/>
                <a:ea typeface="Calibri"/>
                <a:cs typeface="Calibri"/>
                <a:sym typeface="Calibri"/>
              </a:rPr>
              <a:t> purchased from a pharmacy (some of these stores have a pharmacy in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7000">
                <a:solidFill>
                  <a:srgbClr val="FFFFFF"/>
                </a:solidFill>
                <a:highlight>
                  <a:srgbClr val="000000"/>
                </a:highlight>
                <a:latin typeface="Amatic SC"/>
                <a:ea typeface="Amatic SC"/>
                <a:cs typeface="Amatic SC"/>
                <a:sym typeface="Amatic SC"/>
              </a:rPr>
              <a:t>Question #3</a:t>
            </a:r>
          </a:p>
        </p:txBody>
      </p:sp>
      <p:sp>
        <p:nvSpPr>
          <p:cNvPr id="99" name="Shape 99"/>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a:solidFill>
                  <a:srgbClr val="333333"/>
                </a:solidFill>
                <a:highlight>
                  <a:srgbClr val="FFFFFF"/>
                </a:highlight>
                <a:latin typeface="Calibri"/>
                <a:ea typeface="Calibri"/>
                <a:cs typeface="Calibri"/>
                <a:sym typeface="Calibri"/>
              </a:rPr>
              <a:t>You should read and follow all of the directions on the label.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dirty="0">
                <a:solidFill>
                  <a:srgbClr val="000000"/>
                </a:solidFill>
                <a:highlight>
                  <a:srgbClr val="00FF00"/>
                </a:highlight>
                <a:latin typeface="Amatic SC"/>
                <a:ea typeface="Amatic SC"/>
                <a:cs typeface="Amatic SC"/>
                <a:sym typeface="Amatic SC"/>
              </a:rPr>
              <a:t>Both</a:t>
            </a:r>
          </a:p>
        </p:txBody>
      </p:sp>
      <p:sp>
        <p:nvSpPr>
          <p:cNvPr id="105" name="Shape 105"/>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n" sz="3500" dirty="0">
                <a:solidFill>
                  <a:srgbClr val="000000"/>
                </a:solidFill>
                <a:latin typeface="Calibri"/>
                <a:ea typeface="Calibri"/>
                <a:cs typeface="Calibri"/>
                <a:sym typeface="Calibri"/>
              </a:rPr>
              <a:t>The directions tell you how to use them properly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7000">
                <a:solidFill>
                  <a:srgbClr val="FFFFFF"/>
                </a:solidFill>
                <a:highlight>
                  <a:srgbClr val="000000"/>
                </a:highlight>
                <a:latin typeface="Amatic SC"/>
                <a:ea typeface="Amatic SC"/>
                <a:cs typeface="Amatic SC"/>
                <a:sym typeface="Amatic SC"/>
              </a:rPr>
              <a:t>Question #4</a:t>
            </a:r>
          </a:p>
        </p:txBody>
      </p:sp>
      <p:sp>
        <p:nvSpPr>
          <p:cNvPr id="111" name="Shape 111"/>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dirty="0">
                <a:solidFill>
                  <a:srgbClr val="333333"/>
                </a:solidFill>
                <a:highlight>
                  <a:srgbClr val="FFFFFF"/>
                </a:highlight>
                <a:latin typeface="Calibri"/>
                <a:ea typeface="Calibri"/>
                <a:cs typeface="Calibri"/>
                <a:sym typeface="Calibri"/>
              </a:rPr>
              <a:t>You should finish all of the medication even if you are feeling better.</a:t>
            </a:r>
          </a:p>
        </p:txBody>
      </p:sp>
    </p:spTree>
  </p:cSld>
  <p:clrMapOvr>
    <a:masterClrMapping/>
  </p:clrMapOvr>
</p:sld>
</file>

<file path=ppt/theme/theme1.xml><?xml version="1.0" encoding="utf-8"?>
<a:theme xmlns:a="http://schemas.openxmlformats.org/drawingml/2006/main" name="modern-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1AFD1"/>
      </a:accent5>
      <a:accent6>
        <a:srgbClr val="F8E71C"/>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B55C9C423ABA45BC650AB4FD6D5476" ma:contentTypeVersion="7" ma:contentTypeDescription="Create a new document." ma:contentTypeScope="" ma:versionID="3836b23e1401c37e6a710b5b29b1e145">
  <xsd:schema xmlns:xsd="http://www.w3.org/2001/XMLSchema" xmlns:xs="http://www.w3.org/2001/XMLSchema" xmlns:p="http://schemas.microsoft.com/office/2006/metadata/properties" xmlns:ns2="128e445f-53bd-4d7c-94e9-7ccc49acf3c2" targetNamespace="http://schemas.microsoft.com/office/2006/metadata/properties" ma:root="true" ma:fieldsID="44da1fa92040c5d78a080ece55bba915" ns2:_="">
    <xsd:import namespace="128e445f-53bd-4d7c-94e9-7ccc49acf3c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LengthInSecond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28e445f-53bd-4d7c-94e9-7ccc49acf3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DateTaken" ma:index="14"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6C2E164-5631-4C35-B7DE-0700D2916EFB}"/>
</file>

<file path=customXml/itemProps2.xml><?xml version="1.0" encoding="utf-8"?>
<ds:datastoreItem xmlns:ds="http://schemas.openxmlformats.org/officeDocument/2006/customXml" ds:itemID="{FF8666A5-AFCF-4EB4-9711-4C0097B8073E}"/>
</file>

<file path=customXml/itemProps3.xml><?xml version="1.0" encoding="utf-8"?>
<ds:datastoreItem xmlns:ds="http://schemas.openxmlformats.org/officeDocument/2006/customXml" ds:itemID="{95288D2E-6956-4EF9-AACE-57C76C3D1D26}"/>
</file>

<file path=docProps/app.xml><?xml version="1.0" encoding="utf-8"?>
<Properties xmlns="http://schemas.openxmlformats.org/officeDocument/2006/extended-properties" xmlns:vt="http://schemas.openxmlformats.org/officeDocument/2006/docPropsVTypes">
  <TotalTime>191</TotalTime>
  <Words>1337</Words>
  <Application>Microsoft Office PowerPoint</Application>
  <PresentationFormat>On-screen Show (16:9)</PresentationFormat>
  <Paragraphs>108</Paragraphs>
  <Slides>26</Slides>
  <Notes>26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Source Code Pro</vt:lpstr>
      <vt:lpstr>Amatic SC</vt:lpstr>
      <vt:lpstr>Roboto</vt:lpstr>
      <vt:lpstr>Calibri</vt:lpstr>
      <vt:lpstr>Oswald</vt:lpstr>
      <vt:lpstr>Arial</vt:lpstr>
      <vt:lpstr>modern-writer</vt:lpstr>
      <vt:lpstr>Responsible Medication Use - Game Rules</vt:lpstr>
      <vt:lpstr>Responsible Medication Use - Game Rules</vt:lpstr>
      <vt:lpstr>Question #1</vt:lpstr>
      <vt:lpstr>Prescription</vt:lpstr>
      <vt:lpstr>Question #2</vt:lpstr>
      <vt:lpstr>Over The Counter</vt:lpstr>
      <vt:lpstr>Question #3</vt:lpstr>
      <vt:lpstr>Both</vt:lpstr>
      <vt:lpstr>Question #4</vt:lpstr>
      <vt:lpstr>Prescription</vt:lpstr>
      <vt:lpstr>Question #5</vt:lpstr>
      <vt:lpstr>Both</vt:lpstr>
      <vt:lpstr>Question #6</vt:lpstr>
      <vt:lpstr>Over The Counter</vt:lpstr>
      <vt:lpstr>Question #7</vt:lpstr>
      <vt:lpstr>Prescription</vt:lpstr>
      <vt:lpstr>Question #8</vt:lpstr>
      <vt:lpstr>Over The Counter</vt:lpstr>
      <vt:lpstr>Question #9</vt:lpstr>
      <vt:lpstr>Both</vt:lpstr>
      <vt:lpstr>Question #10</vt:lpstr>
      <vt:lpstr>Both</vt:lpstr>
      <vt:lpstr>Question #11</vt:lpstr>
      <vt:lpstr>Both</vt:lpstr>
      <vt:lpstr>Question #12</vt:lpstr>
      <vt:lpstr>Both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Responsible Prescription &amp; OTC Drug Use - Game Rules</dc:title>
  <dc:creator>Hughes, Denise A.</dc:creator>
  <cp:lastModifiedBy>Blackburn, Kathleen B.</cp:lastModifiedBy>
  <cp:revision>11</cp:revision>
  <dcterms:modified xsi:type="dcterms:W3CDTF">2021-10-08T21:58:31Z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0x01010019B55C9C423ABA45BC650AB4FD6D5476</vt:lpwstr>
  </property>
</Properties>
</file>